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</p:sldIdLst>
  <p:sldSz cy="5143500" cx="9144000"/>
  <p:notesSz cx="6858000" cy="9144000"/>
  <p:embeddedFontLst>
    <p:embeddedFont>
      <p:font typeface="Helvetica Neue"/>
      <p:regular r:id="rId60"/>
      <p:bold r:id="rId61"/>
      <p:italic r:id="rId62"/>
      <p:boldItalic r:id="rId63"/>
    </p:embeddedFont>
    <p:embeddedFont>
      <p:font typeface="Roboto Mono"/>
      <p:regular r:id="rId64"/>
      <p:bold r:id="rId65"/>
      <p:italic r:id="rId66"/>
      <p:boldItalic r:id="rId6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clrIdx="0" id="0" initials="" lastIdx="2" name="Asankhaya Sharma"/>
  <p:cmAuthor clrIdx="1" id="1" initials="" lastIdx="2" name="Ming Yi Ang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FEC2BA44-2E89-488B-BBB0-48384CCD3F33}">
  <a:tblStyle styleId="{FEC2BA44-2E89-488B-BBB0-48384CCD3F33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AECE6"/>
          </a:solidFill>
        </a:fill>
      </a:tcStyle>
    </a:wholeTbl>
    <a:band1H>
      <a:tcStyle>
        <a:fill>
          <a:solidFill>
            <a:srgbClr val="F5D8CA"/>
          </a:solidFill>
        </a:fill>
      </a:tcStyle>
    </a:band1H>
    <a:band1V>
      <a:tcStyle>
        <a:fill>
          <a:solidFill>
            <a:srgbClr val="F5D8C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E4831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E4831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rgbClr val="E48312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rgbClr val="E48312"/>
          </a:solidFill>
        </a:fill>
      </a:tcStyle>
    </a:firstRow>
  </a:tblStyle>
  <a:tblStyle styleId="{D7652BE0-4069-488F-B791-C9793B675932}" styleName="Table_1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font" Target="fonts/HelveticaNeue-italic.fntdata"/><Relationship Id="rId61" Type="http://schemas.openxmlformats.org/officeDocument/2006/relationships/font" Target="fonts/HelveticaNeue-bold.fntdata"/><Relationship Id="rId20" Type="http://schemas.openxmlformats.org/officeDocument/2006/relationships/slide" Target="slides/slide13.xml"/><Relationship Id="rId64" Type="http://schemas.openxmlformats.org/officeDocument/2006/relationships/font" Target="fonts/RobotoMono-regular.fntdata"/><Relationship Id="rId63" Type="http://schemas.openxmlformats.org/officeDocument/2006/relationships/font" Target="fonts/HelveticaNeue-boldItalic.fntdata"/><Relationship Id="rId22" Type="http://schemas.openxmlformats.org/officeDocument/2006/relationships/slide" Target="slides/slide15.xml"/><Relationship Id="rId66" Type="http://schemas.openxmlformats.org/officeDocument/2006/relationships/font" Target="fonts/RobotoMono-italic.fntdata"/><Relationship Id="rId21" Type="http://schemas.openxmlformats.org/officeDocument/2006/relationships/slide" Target="slides/slide14.xml"/><Relationship Id="rId65" Type="http://schemas.openxmlformats.org/officeDocument/2006/relationships/font" Target="fonts/RobotoMono-bold.fnt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7" Type="http://schemas.openxmlformats.org/officeDocument/2006/relationships/font" Target="fonts/RobotoMono-boldItalic.fntdata"/><Relationship Id="rId60" Type="http://schemas.openxmlformats.org/officeDocument/2006/relationships/font" Target="fonts/HelveticaNeue-regular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" dt="2017-02-13T05:59:47.210">
    <p:pos x="6000" y="0"/>
    <p:text>+ming@srcclr.com Add WOPR architecture diagram here.
_Assigned to Ming Yi Ang_</p:text>
  </p:cm>
  <p:cm authorId="1" idx="1" dt="2017-02-13T05:55:49.887">
    <p:pos x="6000" y="100"/>
    <p:text>should it be on the right side, or a separate slide?</p:text>
  </p:cm>
  <p:cm authorId="0" idx="2" dt="2017-02-13T05:57:22.718">
    <p:pos x="6000" y="200"/>
    <p:text>It can replace this slide. I am thinking we show all the bullet points here as some collectors for WOPR and then out comes identified vulnerabilities with a core workflow engine in middle.</p:text>
  </p:cm>
  <p:cm authorId="1" idx="2" dt="2017-02-13T05:59:47.210">
    <p:pos x="6000" y="300"/>
    <p:text>ah ok i see, makes sense.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Shape 281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Change the picture later after getting ml matching</a:t>
            </a:r>
          </a:p>
        </p:txBody>
      </p:sp>
      <p:sp>
        <p:nvSpPr>
          <p:cNvPr id="291" name="Shape 291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Shape 307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Shape 4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Shape 4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Shape 4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Shape 4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Shape 4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Shape 4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Shape 4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Shape 5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Shape 5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Shape 5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Shape 5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Shape 5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Shape 5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Shape 6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do we build such a thing? Here are the things we want and the criteria we have to meet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Shape 6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Shape 6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Shape 6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Shape 6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Shape 6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Queries would return all nodes connected by the red edges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Shape 6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Another example, using information from new domains (subclass hierarchies)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Shape 6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Shape 6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Shape 7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Shape 7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Shape 7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Shape 7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hape 7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Shape 7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Shape 7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822959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822958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299" lvl="6" marL="12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099" lvl="7" marL="14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600" lvl="8" marL="17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1143000" y="841771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4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1143000" y="2701527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1981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324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2667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009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317365" y="4803219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rIns="342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Conten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46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927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295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16383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1981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324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2667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009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317365" y="4803219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rIns="342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2" type="sldNum"/>
          </p:nvPr>
        </p:nvSpPr>
        <p:spPr>
          <a:xfrm>
            <a:off x="8317365" y="4803219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rIns="342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Head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623887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4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23887" y="3442096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1981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324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2667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009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317365" y="4803219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rIns="342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wo Conte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286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46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927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295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16383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1981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324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2667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009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317365" y="4803219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rIns="342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mparis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62984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29840" y="1260872"/>
            <a:ext cx="3868500" cy="617999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1981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324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2667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009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2" type="body"/>
          </p:nvPr>
        </p:nvSpPr>
        <p:spPr>
          <a:xfrm>
            <a:off x="4629150" y="1260872"/>
            <a:ext cx="3887400" cy="617999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46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927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295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16383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1981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324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2667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009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8317365" y="4803219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rIns="342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8317365" y="4803219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rIns="342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ntent with Ca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629840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887390" y="740568"/>
            <a:ext cx="4629299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254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" lvl="1" marL="533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308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1651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1981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324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2667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009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2" type="body"/>
          </p:nvPr>
        </p:nvSpPr>
        <p:spPr>
          <a:xfrm>
            <a:off x="629840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46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927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295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16383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1981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324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2667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009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317365" y="4803219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rIns="342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icture with 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629840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/>
          <p:nvPr>
            <p:ph idx="2" type="pic"/>
          </p:nvPr>
        </p:nvSpPr>
        <p:spPr>
          <a:xfrm>
            <a:off x="3887390" y="740568"/>
            <a:ext cx="4629299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46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927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295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16383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1981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324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2667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009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29840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1981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324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2667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009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8317365" y="4803219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rIns="342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Vertical 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46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927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295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16383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1981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324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2667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009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8317365" y="4803219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rIns="342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Vertical Title and 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6543675" y="273843"/>
            <a:ext cx="1971600" cy="43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28650" y="273843"/>
            <a:ext cx="5800800" cy="43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46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927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295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16383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1981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324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2667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009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8317365" y="4803219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rIns="342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3333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3333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3333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3333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3333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3333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3333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3333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3333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46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927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295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16383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1981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324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2667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009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317365" y="4803219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rIns="342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1.xml"/><Relationship Id="rId4" Type="http://schemas.openxmlformats.org/officeDocument/2006/relationships/image" Target="../media/image09.png"/><Relationship Id="rId5" Type="http://schemas.openxmlformats.org/officeDocument/2006/relationships/image" Target="../media/image08.png"/><Relationship Id="rId6" Type="http://schemas.openxmlformats.org/officeDocument/2006/relationships/image" Target="../media/image0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9.png"/><Relationship Id="rId4" Type="http://schemas.openxmlformats.org/officeDocument/2006/relationships/hyperlink" Target="http://martin.zinkevich.org/rules_of_ml/rules_of_ml.pdf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0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9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9.png"/><Relationship Id="rId4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png"/><Relationship Id="rId4" Type="http://schemas.openxmlformats.org/officeDocument/2006/relationships/image" Target="../media/image01.png"/><Relationship Id="rId5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9.png"/><Relationship Id="rId4" Type="http://schemas.openxmlformats.org/officeDocument/2006/relationships/image" Target="../media/image15.png"/><Relationship Id="rId5" Type="http://schemas.openxmlformats.org/officeDocument/2006/relationships/image" Target="../media/image29.png"/><Relationship Id="rId6" Type="http://schemas.openxmlformats.org/officeDocument/2006/relationships/image" Target="../media/image23.png"/><Relationship Id="rId7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0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0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09.png"/><Relationship Id="rId4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09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7.png"/><Relationship Id="rId7" Type="http://schemas.openxmlformats.org/officeDocument/2006/relationships/image" Target="../media/image19.png"/><Relationship Id="rId8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png"/><Relationship Id="rId4" Type="http://schemas.openxmlformats.org/officeDocument/2006/relationships/image" Target="../media/image0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09.png"/><Relationship Id="rId4" Type="http://schemas.openxmlformats.org/officeDocument/2006/relationships/image" Target="../media/image2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0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0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09.png"/><Relationship Id="rId4" Type="http://schemas.openxmlformats.org/officeDocument/2006/relationships/image" Target="../media/image2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09.png"/><Relationship Id="rId4" Type="http://schemas.openxmlformats.org/officeDocument/2006/relationships/image" Target="../media/image2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0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0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0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0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09.png"/><Relationship Id="rId4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0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09.png"/><Relationship Id="rId4" Type="http://schemas.openxmlformats.org/officeDocument/2006/relationships/image" Target="../media/image2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09.png"/><Relationship Id="rId4" Type="http://schemas.openxmlformats.org/officeDocument/2006/relationships/image" Target="../media/image2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0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0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09.png"/><Relationship Id="rId4" Type="http://schemas.openxmlformats.org/officeDocument/2006/relationships/image" Target="../media/image2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0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0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0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09.png"/><Relationship Id="rId4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png"/><Relationship Id="rId4" Type="http://schemas.openxmlformats.org/officeDocument/2006/relationships/image" Target="../media/image0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09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09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0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png"/><Relationship Id="rId4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png"/><Relationship Id="rId4" Type="http://schemas.openxmlformats.org/officeDocument/2006/relationships/image" Target="../media/image0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ugelmann_banner.png"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5112" y="393925"/>
            <a:ext cx="4228174" cy="237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472475" y="3283000"/>
            <a:ext cx="87372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Connecting the dots: Machine Learning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for Vulnerability Discovery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Workflow for Reviewing </a:t>
            </a:r>
            <a:r>
              <a:rPr lang="en"/>
              <a:t>Unidentified Issues</a:t>
            </a:r>
          </a:p>
        </p:txBody>
      </p:sp>
      <p:sp>
        <p:nvSpPr>
          <p:cNvPr id="199" name="Shape 199"/>
          <p:cNvSpPr/>
          <p:nvPr/>
        </p:nvSpPr>
        <p:spPr>
          <a:xfrm>
            <a:off x="354000" y="1102337"/>
            <a:ext cx="8436000" cy="3474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Researcher</a:t>
            </a:r>
          </a:p>
        </p:txBody>
      </p:sp>
      <p:grpSp>
        <p:nvGrpSpPr>
          <p:cNvPr id="200" name="Shape 200"/>
          <p:cNvGrpSpPr/>
          <p:nvPr/>
        </p:nvGrpSpPr>
        <p:grpSpPr>
          <a:xfrm>
            <a:off x="354000" y="3630949"/>
            <a:ext cx="8436000" cy="759088"/>
            <a:chOff x="354000" y="3976175"/>
            <a:chExt cx="8436000" cy="884100"/>
          </a:xfrm>
        </p:grpSpPr>
        <p:sp>
          <p:nvSpPr>
            <p:cNvPr id="201" name="Shape 201"/>
            <p:cNvSpPr/>
            <p:nvPr/>
          </p:nvSpPr>
          <p:spPr>
            <a:xfrm>
              <a:off x="354000" y="3976175"/>
              <a:ext cx="8436000" cy="884100"/>
            </a:xfrm>
            <a:prstGeom prst="roundRect">
              <a:avLst>
                <a:gd fmla="val 16667" name="adj"/>
              </a:avLst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2" name="Shape 202"/>
            <p:cNvSpPr txBox="1"/>
            <p:nvPr/>
          </p:nvSpPr>
          <p:spPr>
            <a:xfrm rot="-5400000">
              <a:off x="163200" y="4166975"/>
              <a:ext cx="884100" cy="50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Data Source</a:t>
              </a:r>
            </a:p>
          </p:txBody>
        </p:sp>
      </p:grpSp>
      <p:grpSp>
        <p:nvGrpSpPr>
          <p:cNvPr id="203" name="Shape 203"/>
          <p:cNvGrpSpPr/>
          <p:nvPr/>
        </p:nvGrpSpPr>
        <p:grpSpPr>
          <a:xfrm>
            <a:off x="342175" y="1726798"/>
            <a:ext cx="8436000" cy="1635560"/>
            <a:chOff x="342175" y="1120875"/>
            <a:chExt cx="8436000" cy="2654700"/>
          </a:xfrm>
        </p:grpSpPr>
        <p:sp>
          <p:nvSpPr>
            <p:cNvPr id="204" name="Shape 204"/>
            <p:cNvSpPr/>
            <p:nvPr/>
          </p:nvSpPr>
          <p:spPr>
            <a:xfrm>
              <a:off x="342175" y="1120875"/>
              <a:ext cx="8436000" cy="26430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5" name="Shape 205"/>
            <p:cNvSpPr txBox="1"/>
            <p:nvPr/>
          </p:nvSpPr>
          <p:spPr>
            <a:xfrm rot="-5400000">
              <a:off x="-722100" y="2196975"/>
              <a:ext cx="2654700" cy="50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Research Tool</a:t>
              </a:r>
            </a:p>
          </p:txBody>
        </p:sp>
      </p:grpSp>
      <p:sp>
        <p:nvSpPr>
          <p:cNvPr id="206" name="Shape 206"/>
          <p:cNvSpPr/>
          <p:nvPr/>
        </p:nvSpPr>
        <p:spPr>
          <a:xfrm>
            <a:off x="5277948" y="3693062"/>
            <a:ext cx="1581900" cy="2742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NVD CVE</a:t>
            </a:r>
          </a:p>
        </p:txBody>
      </p:sp>
      <p:sp>
        <p:nvSpPr>
          <p:cNvPr id="207" name="Shape 207"/>
          <p:cNvSpPr/>
          <p:nvPr/>
        </p:nvSpPr>
        <p:spPr>
          <a:xfrm>
            <a:off x="5277949" y="4050398"/>
            <a:ext cx="1581900" cy="2742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Reserved CVE</a:t>
            </a:r>
          </a:p>
        </p:txBody>
      </p:sp>
      <p:sp>
        <p:nvSpPr>
          <p:cNvPr id="208" name="Shape 208"/>
          <p:cNvSpPr/>
          <p:nvPr/>
        </p:nvSpPr>
        <p:spPr>
          <a:xfrm>
            <a:off x="2904450" y="4050398"/>
            <a:ext cx="948600" cy="2742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GitHub</a:t>
            </a:r>
          </a:p>
        </p:txBody>
      </p:sp>
      <p:sp>
        <p:nvSpPr>
          <p:cNvPr id="209" name="Shape 209"/>
          <p:cNvSpPr/>
          <p:nvPr/>
        </p:nvSpPr>
        <p:spPr>
          <a:xfrm>
            <a:off x="1691137" y="3693062"/>
            <a:ext cx="1581900" cy="2742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Bugzilla</a:t>
            </a:r>
          </a:p>
        </p:txBody>
      </p:sp>
      <p:sp>
        <p:nvSpPr>
          <p:cNvPr id="210" name="Shape 210"/>
          <p:cNvSpPr/>
          <p:nvPr/>
        </p:nvSpPr>
        <p:spPr>
          <a:xfrm>
            <a:off x="3484548" y="3693062"/>
            <a:ext cx="1581900" cy="2742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Changelogs</a:t>
            </a:r>
          </a:p>
        </p:txBody>
      </p:sp>
      <p:sp>
        <p:nvSpPr>
          <p:cNvPr id="211" name="Shape 211"/>
          <p:cNvSpPr/>
          <p:nvPr/>
        </p:nvSpPr>
        <p:spPr>
          <a:xfrm>
            <a:off x="7071349" y="4050398"/>
            <a:ext cx="1581900" cy="2742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Mailing List</a:t>
            </a:r>
          </a:p>
        </p:txBody>
      </p:sp>
      <p:sp>
        <p:nvSpPr>
          <p:cNvPr id="212" name="Shape 212"/>
          <p:cNvSpPr/>
          <p:nvPr/>
        </p:nvSpPr>
        <p:spPr>
          <a:xfrm>
            <a:off x="1691150" y="4050398"/>
            <a:ext cx="948600" cy="2742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JIRA</a:t>
            </a:r>
          </a:p>
        </p:txBody>
      </p:sp>
      <p:sp>
        <p:nvSpPr>
          <p:cNvPr id="213" name="Shape 213"/>
          <p:cNvSpPr/>
          <p:nvPr/>
        </p:nvSpPr>
        <p:spPr>
          <a:xfrm>
            <a:off x="7071349" y="3693062"/>
            <a:ext cx="1581900" cy="2742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Commit Watcher</a:t>
            </a:r>
          </a:p>
        </p:txBody>
      </p:sp>
      <p:sp>
        <p:nvSpPr>
          <p:cNvPr id="214" name="Shape 214"/>
          <p:cNvSpPr/>
          <p:nvPr/>
        </p:nvSpPr>
        <p:spPr>
          <a:xfrm>
            <a:off x="4117750" y="4050398"/>
            <a:ext cx="948600" cy="2742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Misc.</a:t>
            </a:r>
          </a:p>
        </p:txBody>
      </p:sp>
      <p:sp>
        <p:nvSpPr>
          <p:cNvPr id="215" name="Shape 215"/>
          <p:cNvSpPr/>
          <p:nvPr/>
        </p:nvSpPr>
        <p:spPr>
          <a:xfrm>
            <a:off x="1688900" y="3038869"/>
            <a:ext cx="6962100" cy="274199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REST API</a:t>
            </a:r>
          </a:p>
        </p:txBody>
      </p:sp>
      <p:sp>
        <p:nvSpPr>
          <p:cNvPr id="216" name="Shape 216"/>
          <p:cNvSpPr/>
          <p:nvPr/>
        </p:nvSpPr>
        <p:spPr>
          <a:xfrm>
            <a:off x="6451750" y="1908699"/>
            <a:ext cx="2201400" cy="9516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Queue</a:t>
            </a:r>
          </a:p>
        </p:txBody>
      </p:sp>
      <p:sp>
        <p:nvSpPr>
          <p:cNvPr id="217" name="Shape 217"/>
          <p:cNvSpPr/>
          <p:nvPr/>
        </p:nvSpPr>
        <p:spPr>
          <a:xfrm>
            <a:off x="1691150" y="1908699"/>
            <a:ext cx="1848600" cy="9516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Vulnerability Knowledgebase</a:t>
            </a:r>
          </a:p>
        </p:txBody>
      </p:sp>
      <p:sp>
        <p:nvSpPr>
          <p:cNvPr id="218" name="Shape 218"/>
          <p:cNvSpPr/>
          <p:nvPr/>
        </p:nvSpPr>
        <p:spPr>
          <a:xfrm>
            <a:off x="3895050" y="1908699"/>
            <a:ext cx="2201400" cy="9516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Workflow Engine</a:t>
            </a:r>
          </a:p>
        </p:txBody>
      </p:sp>
      <p:cxnSp>
        <p:nvCxnSpPr>
          <p:cNvPr id="219" name="Shape 219"/>
          <p:cNvCxnSpPr>
            <a:endCxn id="215" idx="2"/>
          </p:cNvCxnSpPr>
          <p:nvPr/>
        </p:nvCxnSpPr>
        <p:spPr>
          <a:xfrm flipH="1" rot="10800000">
            <a:off x="5165450" y="3313069"/>
            <a:ext cx="4500" cy="4128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20" name="Shape 220"/>
          <p:cNvCxnSpPr>
            <a:endCxn id="216" idx="2"/>
          </p:cNvCxnSpPr>
          <p:nvPr/>
        </p:nvCxnSpPr>
        <p:spPr>
          <a:xfrm rot="10800000">
            <a:off x="7552450" y="2860299"/>
            <a:ext cx="2700" cy="1824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21" name="Shape 221"/>
          <p:cNvCxnSpPr>
            <a:stCxn id="216" idx="1"/>
            <a:endCxn id="218" idx="3"/>
          </p:cNvCxnSpPr>
          <p:nvPr/>
        </p:nvCxnSpPr>
        <p:spPr>
          <a:xfrm rot="10800000">
            <a:off x="6096550" y="2384499"/>
            <a:ext cx="355200" cy="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22" name="Shape 222"/>
          <p:cNvCxnSpPr/>
          <p:nvPr/>
        </p:nvCxnSpPr>
        <p:spPr>
          <a:xfrm rot="10800000">
            <a:off x="3539750" y="2384564"/>
            <a:ext cx="355200" cy="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lg" w="lg" type="triangle"/>
            <a:tailEnd len="lg" w="lg" type="triangle"/>
          </a:ln>
        </p:spPr>
      </p:cxnSp>
      <p:cxnSp>
        <p:nvCxnSpPr>
          <p:cNvPr id="223" name="Shape 223"/>
          <p:cNvCxnSpPr>
            <a:stCxn id="199" idx="2"/>
          </p:cNvCxnSpPr>
          <p:nvPr/>
        </p:nvCxnSpPr>
        <p:spPr>
          <a:xfrm>
            <a:off x="4572000" y="1449737"/>
            <a:ext cx="6300" cy="462599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224" name="Shape 2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/>
          <p:nvPr/>
        </p:nvSpPr>
        <p:spPr>
          <a:xfrm>
            <a:off x="7294900" y="1953950"/>
            <a:ext cx="1306500" cy="830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Machine Learning</a:t>
            </a:r>
          </a:p>
        </p:txBody>
      </p:sp>
      <p:pic>
        <p:nvPicPr>
          <p:cNvPr id="226" name="Shape 2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46300" y="2509837"/>
            <a:ext cx="274200" cy="27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0350" y="2509850"/>
            <a:ext cx="274200" cy="27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1800" y="1138924"/>
            <a:ext cx="274200" cy="27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55925" y="2509862"/>
            <a:ext cx="274200" cy="27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1800" y="3873387"/>
            <a:ext cx="274200" cy="27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Machine Learning for Identifying Vulnerabilities</a:t>
            </a:r>
          </a:p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i="1" lang="en">
                <a:solidFill>
                  <a:srgbClr val="FFFFFF"/>
                </a:solidFill>
              </a:rPr>
              <a:t>“do machine learning like the great engineer you are, not like the great machine learning expert you aren’t.”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Martin Zinkevich, Rules of Machine Learning: Best Practices for ML Engineering </a:t>
            </a:r>
            <a:r>
              <a:rPr lang="en" sz="1400" u="sng">
                <a:solidFill>
                  <a:schemeClr val="hlink"/>
                </a:solidFill>
                <a:hlinkClick r:id="rId4"/>
              </a:rPr>
              <a:t>http://martin.zinkevich.org/rules_of_ml/rules_of_ml.pdf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libri"/>
              <a:buNone/>
            </a:pPr>
            <a:r>
              <a:rPr b="1" lang="en" sz="2800"/>
              <a:t>Smart Vulnerability Identification (SVI)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375687" y="2874696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</a:rPr>
              <a:t>From commit messages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822959" y="161214"/>
            <a:ext cx="7543800" cy="81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lang="en" sz="2800">
                <a:solidFill>
                  <a:srgbClr val="EEEEEE"/>
                </a:solidFill>
              </a:rPr>
              <a:t>Process</a:t>
            </a:r>
          </a:p>
        </p:txBody>
      </p:sp>
      <p:grpSp>
        <p:nvGrpSpPr>
          <p:cNvPr id="251" name="Shape 251"/>
          <p:cNvGrpSpPr/>
          <p:nvPr/>
        </p:nvGrpSpPr>
        <p:grpSpPr>
          <a:xfrm>
            <a:off x="829625" y="2466596"/>
            <a:ext cx="7530645" cy="1272437"/>
            <a:chOff x="1123938" y="2478523"/>
            <a:chExt cx="7268962" cy="1696582"/>
          </a:xfrm>
        </p:grpSpPr>
        <p:grpSp>
          <p:nvGrpSpPr>
            <p:cNvPr id="252" name="Shape 252"/>
            <p:cNvGrpSpPr/>
            <p:nvPr/>
          </p:nvGrpSpPr>
          <p:grpSpPr>
            <a:xfrm>
              <a:off x="1123938" y="2478523"/>
              <a:ext cx="7268962" cy="1147799"/>
              <a:chOff x="6400" y="1625808"/>
              <a:chExt cx="7268962" cy="1147799"/>
            </a:xfrm>
          </p:grpSpPr>
          <p:sp>
            <p:nvSpPr>
              <p:cNvPr id="253" name="Shape 253"/>
              <p:cNvSpPr/>
              <p:nvPr/>
            </p:nvSpPr>
            <p:spPr>
              <a:xfrm>
                <a:off x="6400" y="1625808"/>
                <a:ext cx="1912800" cy="1147799"/>
              </a:xfrm>
              <a:prstGeom prst="roundRect">
                <a:avLst>
                  <a:gd fmla="val 10000" name="adj"/>
                </a:avLst>
              </a:prstGeom>
              <a:gradFill>
                <a:gsLst>
                  <a:gs pos="0">
                    <a:srgbClr val="EF7B00"/>
                  </a:gs>
                  <a:gs pos="34000">
                    <a:srgbClr val="ED7B00"/>
                  </a:gs>
                  <a:gs pos="70000">
                    <a:srgbClr val="F67E00"/>
                  </a:gs>
                  <a:gs pos="100000">
                    <a:srgbClr val="ED8305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38100" rotWithShape="0" algn="br" dir="2700000" dist="2540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Shape 254"/>
              <p:cNvSpPr txBox="1"/>
              <p:nvPr/>
            </p:nvSpPr>
            <p:spPr>
              <a:xfrm>
                <a:off x="40015" y="1659424"/>
                <a:ext cx="1845600" cy="1080600"/>
              </a:xfrm>
              <a:prstGeom prst="rect">
                <a:avLst/>
              </a:prstGeom>
              <a:solidFill>
                <a:srgbClr val="EF7B00"/>
              </a:solidFill>
              <a:ln>
                <a:noFill/>
              </a:ln>
            </p:spPr>
            <p:txBody>
              <a:bodyPr anchorCtr="0" anchor="ctr" bIns="76200" lIns="76200" rIns="76200" tIns="762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b="0" i="0" lang="en" sz="20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Commit Messages</a:t>
                </a:r>
              </a:p>
            </p:txBody>
          </p:sp>
          <p:sp>
            <p:nvSpPr>
              <p:cNvPr id="255" name="Shape 255"/>
              <p:cNvSpPr/>
              <p:nvPr/>
            </p:nvSpPr>
            <p:spPr>
              <a:xfrm>
                <a:off x="2110607" y="1962481"/>
                <a:ext cx="405600" cy="474300"/>
              </a:xfrm>
              <a:prstGeom prst="rightArrow">
                <a:avLst>
                  <a:gd fmla="val 60000" name="adj1"/>
                  <a:gd fmla="val 50000" name="adj2"/>
                </a:avLst>
              </a:prstGeom>
              <a:solidFill>
                <a:schemeClr val="dk1"/>
              </a:solidFill>
              <a:ln>
                <a:noFill/>
              </a:ln>
              <a:effectLst>
                <a:outerShdw blurRad="38100" rotWithShape="0" algn="br" dir="2700000" dist="2540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Shape 256"/>
              <p:cNvSpPr txBox="1"/>
              <p:nvPr/>
            </p:nvSpPr>
            <p:spPr>
              <a:xfrm>
                <a:off x="2110607" y="2057361"/>
                <a:ext cx="283800" cy="28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rIns="0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Shape 257"/>
              <p:cNvSpPr/>
              <p:nvPr/>
            </p:nvSpPr>
            <p:spPr>
              <a:xfrm>
                <a:off x="2684481" y="1625808"/>
                <a:ext cx="1912799" cy="1147799"/>
              </a:xfrm>
              <a:prstGeom prst="roundRect">
                <a:avLst>
                  <a:gd fmla="val 10000" name="adj"/>
                </a:avLst>
              </a:prstGeom>
              <a:gradFill>
                <a:gsLst>
                  <a:gs pos="0">
                    <a:srgbClr val="EF7B00"/>
                  </a:gs>
                  <a:gs pos="34000">
                    <a:srgbClr val="ED7B00"/>
                  </a:gs>
                  <a:gs pos="70000">
                    <a:srgbClr val="F67E00"/>
                  </a:gs>
                  <a:gs pos="100000">
                    <a:srgbClr val="ED8305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38100" rotWithShape="0" algn="br" dir="2700000" dist="2540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Shape 258"/>
              <p:cNvSpPr txBox="1"/>
              <p:nvPr/>
            </p:nvSpPr>
            <p:spPr>
              <a:xfrm>
                <a:off x="2718097" y="1659424"/>
                <a:ext cx="1845600" cy="108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200" lIns="76200" rIns="76200" tIns="762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b="0" i="0" lang="en" sz="20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SV</a:t>
                </a:r>
                <a:r>
                  <a:rPr lang="en" sz="2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</a:t>
                </a:r>
              </a:p>
            </p:txBody>
          </p:sp>
          <p:sp>
            <p:nvSpPr>
              <p:cNvPr id="259" name="Shape 259"/>
              <p:cNvSpPr/>
              <p:nvPr/>
            </p:nvSpPr>
            <p:spPr>
              <a:xfrm>
                <a:off x="4788687" y="1962481"/>
                <a:ext cx="405600" cy="474300"/>
              </a:xfrm>
              <a:prstGeom prst="rightArrow">
                <a:avLst>
                  <a:gd fmla="val 60000" name="adj1"/>
                  <a:gd fmla="val 50000" name="adj2"/>
                </a:avLst>
              </a:prstGeom>
              <a:solidFill>
                <a:schemeClr val="dk1"/>
              </a:solidFill>
              <a:ln>
                <a:noFill/>
              </a:ln>
              <a:effectLst>
                <a:outerShdw blurRad="38100" rotWithShape="0" algn="br" dir="2700000" dist="2540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Shape 260"/>
              <p:cNvSpPr txBox="1"/>
              <p:nvPr/>
            </p:nvSpPr>
            <p:spPr>
              <a:xfrm>
                <a:off x="4788687" y="2057361"/>
                <a:ext cx="283800" cy="28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rIns="0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Shape 261"/>
              <p:cNvSpPr/>
              <p:nvPr/>
            </p:nvSpPr>
            <p:spPr>
              <a:xfrm>
                <a:off x="5362562" y="1625808"/>
                <a:ext cx="1912800" cy="1147799"/>
              </a:xfrm>
              <a:prstGeom prst="roundRect">
                <a:avLst>
                  <a:gd fmla="val 10000" name="adj"/>
                </a:avLst>
              </a:prstGeom>
              <a:gradFill>
                <a:gsLst>
                  <a:gs pos="0">
                    <a:srgbClr val="EF7B00"/>
                  </a:gs>
                  <a:gs pos="34000">
                    <a:srgbClr val="ED7B00"/>
                  </a:gs>
                  <a:gs pos="70000">
                    <a:srgbClr val="F67E00"/>
                  </a:gs>
                  <a:gs pos="100000">
                    <a:srgbClr val="ED8305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38100" rotWithShape="0" algn="br" dir="2700000" dist="2540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Shape 262"/>
              <p:cNvSpPr txBox="1"/>
              <p:nvPr/>
            </p:nvSpPr>
            <p:spPr>
              <a:xfrm>
                <a:off x="5396178" y="1659424"/>
                <a:ext cx="1845600" cy="108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200" lIns="76200" rIns="76200" tIns="762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b="0" i="0" lang="en" sz="20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CommitWatcher</a:t>
                </a:r>
              </a:p>
            </p:txBody>
          </p:sp>
        </p:grpSp>
        <p:grpSp>
          <p:nvGrpSpPr>
            <p:cNvPr id="263" name="Shape 263"/>
            <p:cNvGrpSpPr/>
            <p:nvPr/>
          </p:nvGrpSpPr>
          <p:grpSpPr>
            <a:xfrm>
              <a:off x="1584085" y="3759309"/>
              <a:ext cx="6217509" cy="415796"/>
              <a:chOff x="1511669" y="4249166"/>
              <a:chExt cx="6217509" cy="415796"/>
            </a:xfrm>
          </p:grpSpPr>
          <p:sp>
            <p:nvSpPr>
              <p:cNvPr id="264" name="Shape 264"/>
              <p:cNvSpPr txBox="1"/>
              <p:nvPr/>
            </p:nvSpPr>
            <p:spPr>
              <a:xfrm>
                <a:off x="1511669" y="4249166"/>
                <a:ext cx="816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b="0" i="0" lang="en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Input</a:t>
                </a:r>
              </a:p>
            </p:txBody>
          </p:sp>
          <p:sp>
            <p:nvSpPr>
              <p:cNvPr id="265" name="Shape 265"/>
              <p:cNvSpPr txBox="1"/>
              <p:nvPr/>
            </p:nvSpPr>
            <p:spPr>
              <a:xfrm>
                <a:off x="6872978" y="4295662"/>
                <a:ext cx="8562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lang="en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Output</a:t>
                </a:r>
              </a:p>
            </p:txBody>
          </p:sp>
          <p:sp>
            <p:nvSpPr>
              <p:cNvPr id="266" name="Shape 266"/>
              <p:cNvSpPr txBox="1"/>
              <p:nvPr/>
            </p:nvSpPr>
            <p:spPr>
              <a:xfrm>
                <a:off x="4318451" y="4295662"/>
                <a:ext cx="16485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lang="en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Identify</a:t>
                </a:r>
              </a:p>
            </p:txBody>
          </p:sp>
        </p:grpSp>
      </p:grpSp>
      <p:sp>
        <p:nvSpPr>
          <p:cNvPr id="267" name="Shape 267"/>
          <p:cNvSpPr/>
          <p:nvPr/>
        </p:nvSpPr>
        <p:spPr>
          <a:xfrm>
            <a:off x="822959" y="1509026"/>
            <a:ext cx="75438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ct val="100000"/>
              <a:buFont typeface="Calibri"/>
              <a:buChar char="●"/>
            </a:pPr>
            <a:r>
              <a:rPr lang="en" sz="2000">
                <a:solidFill>
                  <a:srgbClr val="EEEEEE"/>
                </a:solidFill>
                <a:latin typeface="Calibri"/>
                <a:ea typeface="Calibri"/>
                <a:cs typeface="Calibri"/>
                <a:sym typeface="Calibri"/>
              </a:rPr>
              <a:t>SVI aims to help researchers to identify vulnerabilities faster in commitWatcher</a:t>
            </a:r>
          </a:p>
        </p:txBody>
      </p:sp>
      <p:pic>
        <p:nvPicPr>
          <p:cNvPr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x="822959" y="161214"/>
            <a:ext cx="7543800" cy="81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Input of SV</a:t>
            </a:r>
            <a:r>
              <a:rPr lang="e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1409910" y="4177895"/>
            <a:ext cx="60960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*~10% commits are related to vulnerabilities</a:t>
            </a:r>
          </a:p>
        </p:txBody>
      </p:sp>
      <p:sp>
        <p:nvSpPr>
          <p:cNvPr id="275" name="Shape 275"/>
          <p:cNvSpPr/>
          <p:nvPr/>
        </p:nvSpPr>
        <p:spPr>
          <a:xfrm>
            <a:off x="822959" y="1314901"/>
            <a:ext cx="7543800" cy="13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7874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</a:rPr>
              <a:t> SVI classifies the vulnerability by analyzing the commit messages</a:t>
            </a:r>
          </a:p>
          <a:p>
            <a:pPr indent="-787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</a:rPr>
              <a:t> The </a:t>
            </a:r>
            <a:r>
              <a:rPr lang="en" sz="1800">
                <a:solidFill>
                  <a:schemeClr val="dk1"/>
                </a:solidFill>
              </a:rPr>
              <a:t>commit</a:t>
            </a:r>
            <a:r>
              <a:rPr lang="en" sz="1800">
                <a:solidFill>
                  <a:schemeClr val="dk1"/>
                </a:solidFill>
              </a:rPr>
              <a:t> messages are collected from GitHub commits</a:t>
            </a:r>
          </a:p>
          <a:p>
            <a:pPr indent="-787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</a:rPr>
              <a:t> The </a:t>
            </a:r>
            <a:r>
              <a:rPr lang="en" sz="1800">
                <a:solidFill>
                  <a:schemeClr val="dk1"/>
                </a:solidFill>
              </a:rPr>
              <a:t>commit</a:t>
            </a:r>
            <a:r>
              <a:rPr lang="en" sz="1800">
                <a:solidFill>
                  <a:schemeClr val="dk1"/>
                </a:solidFill>
              </a:rPr>
              <a:t> messages are filtered by keywords in CommitWatcher</a:t>
            </a:r>
          </a:p>
          <a:p>
            <a:pPr indent="-914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E48312"/>
              </a:buClr>
              <a:buFont typeface="Arial"/>
              <a:buNone/>
            </a:pPr>
            <a:r>
              <a:t/>
            </a:r>
            <a:endParaRPr sz="1800">
              <a:solidFill>
                <a:srgbClr val="7F7F7F"/>
              </a:solidFill>
            </a:endParaRPr>
          </a:p>
        </p:txBody>
      </p:sp>
      <p:pic>
        <p:nvPicPr>
          <p:cNvPr id="276" name="Shape 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7" name="Shape 277"/>
          <p:cNvGraphicFramePr/>
          <p:nvPr/>
        </p:nvGraphicFramePr>
        <p:xfrm>
          <a:off x="1521509" y="2775600"/>
          <a:ext cx="3000000" cy="2999999"/>
        </p:xfrm>
        <a:graphic>
          <a:graphicData uri="http://schemas.openxmlformats.org/drawingml/2006/table">
            <a:tbl>
              <a:tblPr bandRow="1" firstRow="1">
                <a:noFill/>
                <a:tableStyleId>{FEC2BA44-2E89-488B-BBB0-48384CCD3F33}</a:tableStyleId>
              </a:tblPr>
              <a:tblGrid>
                <a:gridCol w="1218200"/>
                <a:gridCol w="5372825"/>
              </a:tblGrid>
              <a:tr h="318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lang="en" u="none" cap="none" strike="noStrike">
                          <a:solidFill>
                            <a:srgbClr val="000000"/>
                          </a:solidFill>
                        </a:rPr>
                        <a:t>commit_id</a:t>
                      </a:r>
                    </a:p>
                  </a:txBody>
                  <a:tcPr marT="45725" marB="45725" marR="91450" marL="91450">
                    <a:solidFill>
                      <a:srgbClr val="EF7B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lang="en">
                          <a:solidFill>
                            <a:srgbClr val="000000"/>
                          </a:solidFill>
                        </a:rPr>
                        <a:t>commit_message (description</a:t>
                      </a:r>
                      <a:r>
                        <a:rPr b="0" lang="en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b="0" lang="en">
                          <a:solidFill>
                            <a:srgbClr val="000000"/>
                          </a:solidFill>
                        </a:rPr>
                        <a:t>of each commit)</a:t>
                      </a:r>
                    </a:p>
                  </a:txBody>
                  <a:tcPr marT="45725" marB="45725" marR="91450" marL="91450">
                    <a:solidFill>
                      <a:srgbClr val="EF7B00"/>
                    </a:solidFill>
                  </a:tcPr>
                </a:tc>
              </a:tr>
              <a:tr h="423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/>
                        <a:t>1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</a:rPr>
                        <a:t>[tooltip] Fix #4779 (xss)</a:t>
                      </a:r>
                    </a:p>
                  </a:txBody>
                  <a:tcPr marT="45725" marB="45725" marR="91450" marL="91450"/>
                </a:tc>
              </a:tr>
              <a:tr h="454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/>
                        <a:t>2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/>
                        <a:t>Spelling: volnurable -&gt; vulnerable</a:t>
                      </a:r>
                    </a:p>
                  </a:txBody>
                  <a:tcPr marT="127000" marB="127000" marR="127000" marL="1270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822959" y="161214"/>
            <a:ext cx="7543800" cy="81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 of SV</a:t>
            </a:r>
            <a:r>
              <a:rPr lang="e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I-Summarized results</a:t>
            </a:r>
          </a:p>
        </p:txBody>
      </p:sp>
      <p:pic>
        <p:nvPicPr>
          <p:cNvPr id="284" name="Shape 284"/>
          <p:cNvPicPr preferRelativeResize="0"/>
          <p:nvPr/>
        </p:nvPicPr>
        <p:blipFill rotWithShape="1">
          <a:blip r:embed="rId3">
            <a:alphaModFix/>
          </a:blip>
          <a:srcRect b="0" l="0" r="0" t="9624"/>
          <a:stretch/>
        </p:blipFill>
        <p:spPr>
          <a:xfrm>
            <a:off x="887400" y="2196350"/>
            <a:ext cx="7227900" cy="21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/>
          <p:nvPr/>
        </p:nvSpPr>
        <p:spPr>
          <a:xfrm>
            <a:off x="3352950" y="2777851"/>
            <a:ext cx="604200" cy="1539300"/>
          </a:xfrm>
          <a:prstGeom prst="rect">
            <a:avLst/>
          </a:prstGeom>
          <a:solidFill>
            <a:schemeClr val="lt1">
              <a:alpha val="0"/>
            </a:schemeClr>
          </a:solidFill>
          <a:ln cap="flat" cmpd="sng" w="31750">
            <a:solidFill>
              <a:srgbClr val="EF7B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EF7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1358959" y="1562490"/>
            <a:ext cx="6710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" sz="1800">
                <a:solidFill>
                  <a:srgbClr val="EF7B00"/>
                </a:solidFill>
                <a:latin typeface="Calibri"/>
                <a:ea typeface="Calibri"/>
                <a:cs typeface="Calibri"/>
                <a:sym typeface="Calibri"/>
              </a:rPr>
              <a:t>Binary identification results shown in CommitWatcher </a:t>
            </a:r>
          </a:p>
        </p:txBody>
      </p:sp>
      <p:pic>
        <p:nvPicPr>
          <p:cNvPr id="287" name="Shape 2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x="822959" y="161214"/>
            <a:ext cx="7543800" cy="816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 of SVI-Detailed analysis reports</a:t>
            </a:r>
          </a:p>
        </p:txBody>
      </p:sp>
      <p:pic>
        <p:nvPicPr>
          <p:cNvPr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 rotWithShape="1">
          <a:blip r:embed="rId4">
            <a:alphaModFix/>
          </a:blip>
          <a:srcRect b="0" l="0" r="0" t="4780"/>
          <a:stretch/>
        </p:blipFill>
        <p:spPr>
          <a:xfrm>
            <a:off x="738100" y="1859525"/>
            <a:ext cx="3700499" cy="2957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02-14 at 1.38.23 PM.png" id="296" name="Shape 296"/>
          <p:cNvPicPr preferRelativeResize="0"/>
          <p:nvPr/>
        </p:nvPicPr>
        <p:blipFill rotWithShape="1">
          <a:blip r:embed="rId5">
            <a:alphaModFix/>
          </a:blip>
          <a:srcRect b="9" l="0" r="0" t="3901"/>
          <a:stretch/>
        </p:blipFill>
        <p:spPr>
          <a:xfrm>
            <a:off x="4698725" y="1360875"/>
            <a:ext cx="3700500" cy="2998774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 txBox="1"/>
          <p:nvPr/>
        </p:nvSpPr>
        <p:spPr>
          <a:xfrm>
            <a:off x="1168950" y="1360875"/>
            <a:ext cx="22740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F7B00"/>
                </a:solidFill>
              </a:rPr>
              <a:t>Identified as vulnerability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5189750" y="4294675"/>
            <a:ext cx="30000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</a:rPr>
              <a:t>Identified as non-vulnerability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0" lvl="0" marL="0" algn="l">
              <a:spcBef>
                <a:spcPts val="0"/>
              </a:spcBef>
              <a:buNone/>
            </a:pPr>
            <a:r>
              <a:rPr lang="en"/>
              <a:t>Training SVI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lang="e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Understanding the dataset</a:t>
            </a:r>
          </a:p>
        </p:txBody>
      </p:sp>
      <p:pic>
        <p:nvPicPr>
          <p:cNvPr id="310" name="Shape 3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Shape 311"/>
          <p:cNvSpPr txBox="1"/>
          <p:nvPr>
            <p:ph idx="1" type="body"/>
          </p:nvPr>
        </p:nvSpPr>
        <p:spPr>
          <a:xfrm>
            <a:off x="311700" y="1152475"/>
            <a:ext cx="8350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Highly imbalanced</a:t>
            </a:r>
          </a:p>
          <a:p>
            <a:pPr indent="-228600" lvl="1" marL="914400" rtl="0">
              <a:spcBef>
                <a:spcPts val="0"/>
              </a:spcBef>
              <a:buClr>
                <a:schemeClr val="dk1"/>
              </a:buClr>
              <a:buChar char="○"/>
            </a:pPr>
            <a:r>
              <a:rPr lang="en">
                <a:solidFill>
                  <a:schemeClr val="dk1"/>
                </a:solidFill>
              </a:rPr>
              <a:t>Around 1/10 commits </a:t>
            </a:r>
            <a:r>
              <a:rPr lang="en" sz="1600">
                <a:solidFill>
                  <a:schemeClr val="dk1"/>
                </a:solidFill>
              </a:rPr>
              <a:t>are related to vulnerabilities after keywords filtering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Short, noisy texts</a:t>
            </a:r>
          </a:p>
          <a:p>
            <a:pPr indent="-228600" lvl="1" marL="914400" rtl="0">
              <a:spcBef>
                <a:spcPts val="0"/>
              </a:spcBef>
              <a:buClr>
                <a:schemeClr val="dk1"/>
              </a:buClr>
              <a:buChar char="○"/>
            </a:pPr>
            <a:r>
              <a:rPr lang="en">
                <a:solidFill>
                  <a:schemeClr val="dk1"/>
                </a:solidFill>
              </a:rPr>
              <a:t>Most are few lines</a:t>
            </a:r>
          </a:p>
          <a:p>
            <a:pPr indent="-228600" lvl="1" marL="914400" rtl="0">
              <a:spcBef>
                <a:spcPts val="0"/>
              </a:spcBef>
              <a:buClr>
                <a:schemeClr val="dk1"/>
              </a:buClr>
              <a:buChar char="○"/>
            </a:pPr>
            <a:r>
              <a:rPr lang="en">
                <a:solidFill>
                  <a:schemeClr val="dk1"/>
                </a:solidFill>
              </a:rPr>
              <a:t>Contain urls, directories, variable names...</a:t>
            </a:r>
          </a:p>
        </p:txBody>
      </p:sp>
      <p:pic>
        <p:nvPicPr>
          <p:cNvPr id="312" name="Shape 3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1847" y="2792408"/>
            <a:ext cx="6226300" cy="181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Shape 3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lang="en"/>
              <a:t>First attempts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311700" y="1152475"/>
            <a:ext cx="8101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Against imbalanced dataset</a:t>
            </a:r>
            <a:r>
              <a:rPr lang="en" sz="1800">
                <a:solidFill>
                  <a:schemeClr val="dk1"/>
                </a:solidFill>
              </a:rPr>
              <a:t>    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800">
                <a:solidFill>
                  <a:schemeClr val="dk1"/>
                </a:solidFill>
              </a:rPr>
              <a:t>Data centered approach</a:t>
            </a:r>
          </a:p>
          <a:p>
            <a:pPr indent="-3429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■"/>
            </a:pPr>
            <a:r>
              <a:rPr lang="en" sz="1800">
                <a:solidFill>
                  <a:schemeClr val="dk1"/>
                </a:solidFill>
              </a:rPr>
              <a:t>Undersampling over majority</a:t>
            </a:r>
          </a:p>
          <a:p>
            <a:pPr indent="-3429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■"/>
            </a:pPr>
            <a:r>
              <a:rPr lang="en" sz="1800">
                <a:solidFill>
                  <a:schemeClr val="dk1"/>
                </a:solidFill>
              </a:rPr>
              <a:t>Oversampling over minority</a:t>
            </a:r>
          </a:p>
          <a:p>
            <a: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e.g., SMOTE (Synthetic Minority Oversampling TEchnique)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800">
                <a:solidFill>
                  <a:schemeClr val="dk1"/>
                </a:solidFill>
              </a:rPr>
              <a:t>Model fitting approach</a:t>
            </a:r>
          </a:p>
          <a:p>
            <a:pPr indent="-3429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■"/>
            </a:pPr>
            <a:r>
              <a:rPr lang="en" sz="1800">
                <a:solidFill>
                  <a:schemeClr val="dk1"/>
                </a:solidFill>
              </a:rPr>
              <a:t>Cost-sensitive SVM</a:t>
            </a:r>
          </a:p>
          <a:p>
            <a:pPr indent="-3429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■"/>
            </a:pPr>
            <a:r>
              <a:rPr lang="en" sz="1800">
                <a:solidFill>
                  <a:schemeClr val="dk1"/>
                </a:solidFill>
              </a:rPr>
              <a:t>(Imbalanced) random forest</a:t>
            </a:r>
          </a:p>
          <a:p>
            <a:pPr indent="-3429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■"/>
            </a:pPr>
            <a:r>
              <a:rPr lang="en" sz="1800">
                <a:solidFill>
                  <a:schemeClr val="dk1"/>
                </a:solidFill>
              </a:rPr>
              <a:t>K-nearest neighbors</a:t>
            </a:r>
          </a:p>
          <a:p>
            <a:pPr indent="-3429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■"/>
            </a:pPr>
            <a:r>
              <a:rPr lang="en" sz="1800">
                <a:solidFill>
                  <a:schemeClr val="dk1"/>
                </a:solidFill>
              </a:rPr>
              <a:t>Naive-bayes...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6600" y="4717488"/>
            <a:ext cx="1757400" cy="42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5600" y="1057025"/>
            <a:ext cx="2126225" cy="212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/>
          <p:nvPr/>
        </p:nvSpPr>
        <p:spPr>
          <a:xfrm>
            <a:off x="1355600" y="3345437"/>
            <a:ext cx="27099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>
            <a:noAutofit/>
          </a:bodyPr>
          <a:lstStyle/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Asankhaya Sharma</a:t>
            </a:r>
          </a:p>
        </p:txBody>
      </p:sp>
      <p:sp>
        <p:nvSpPr>
          <p:cNvPr id="117" name="Shape 117"/>
          <p:cNvSpPr/>
          <p:nvPr/>
        </p:nvSpPr>
        <p:spPr>
          <a:xfrm>
            <a:off x="1355600" y="3863550"/>
            <a:ext cx="40419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>
            <a:noAutofit/>
          </a:bodyPr>
          <a:lstStyle/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https://www.sourceclear.com</a:t>
            </a:r>
          </a:p>
        </p:txBody>
      </p:sp>
      <p:pic>
        <p:nvPicPr>
          <p:cNvPr descr="Screen Shot 2017-02-13 at 12.26.19 PM.png" id="118" name="Shape 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34575" y="1057025"/>
            <a:ext cx="3474992" cy="212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Shape 3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5" name="Shape 325"/>
          <p:cNvGrpSpPr/>
          <p:nvPr/>
        </p:nvGrpSpPr>
        <p:grpSpPr>
          <a:xfrm>
            <a:off x="560524" y="1338177"/>
            <a:ext cx="4125581" cy="2660122"/>
            <a:chOff x="496218" y="577474"/>
            <a:chExt cx="4733885" cy="3117452"/>
          </a:xfrm>
        </p:grpSpPr>
        <p:pic>
          <p:nvPicPr>
            <p:cNvPr id="326" name="Shape 3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12824" y="577474"/>
              <a:ext cx="2617279" cy="3117451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pic>
        <p:pic>
          <p:nvPicPr>
            <p:cNvPr id="327" name="Shape 32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96218" y="2083126"/>
              <a:ext cx="2099083" cy="16118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pic>
        <p:pic>
          <p:nvPicPr>
            <p:cNvPr id="328" name="Shape 32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96224" y="577475"/>
              <a:ext cx="2099073" cy="1478308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pic>
      </p:grpSp>
      <p:pic>
        <p:nvPicPr>
          <p:cNvPr id="329" name="Shape 3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88450" y="2455000"/>
            <a:ext cx="3474975" cy="1743699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330" name="Shape 330"/>
          <p:cNvSpPr txBox="1"/>
          <p:nvPr/>
        </p:nvSpPr>
        <p:spPr>
          <a:xfrm>
            <a:off x="5294925" y="852375"/>
            <a:ext cx="2609400" cy="8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600">
                <a:solidFill>
                  <a:schemeClr val="dk1"/>
                </a:solidFill>
              </a:rPr>
              <a:t>Tried</a:t>
            </a:r>
            <a:r>
              <a:rPr lang="en" sz="2400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from single classifier models + bag-of-words/word2vector + tfidf to voting ensemble….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One of the best initial models</a:t>
            </a:r>
          </a:p>
        </p:txBody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Cost-sensitive SVM using linear kernel, penalty=7000, class_weight={</a:t>
            </a:r>
            <a:r>
              <a:rPr lang="en">
                <a:solidFill>
                  <a:schemeClr val="dk1"/>
                </a:solidFill>
              </a:rPr>
              <a:t>0.050:5.6</a:t>
            </a:r>
            <a:r>
              <a:rPr lang="en">
                <a:solidFill>
                  <a:schemeClr val="dk1"/>
                </a:solidFill>
              </a:rPr>
              <a:t>} without any data-centred approach: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graphicFrame>
        <p:nvGraphicFramePr>
          <p:cNvPr id="337" name="Shape 337"/>
          <p:cNvGraphicFramePr/>
          <p:nvPr/>
        </p:nvGraphicFramePr>
        <p:xfrm>
          <a:off x="584329" y="2308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{D7652BE0-4069-488F-B791-C9793B675932}</a:tableStyleId>
              </a:tblPr>
              <a:tblGrid>
                <a:gridCol w="1809750"/>
                <a:gridCol w="1809750"/>
                <a:gridCol w="18097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E4831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Precision rate</a:t>
                      </a:r>
                    </a:p>
                  </a:txBody>
                  <a:tcPr marT="91425" marB="91425" marR="91425" marL="91425">
                    <a:solidFill>
                      <a:srgbClr val="E4831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</a:t>
                      </a:r>
                      <a:r>
                        <a:rPr lang="en"/>
                        <a:t>ecall rate</a:t>
                      </a:r>
                    </a:p>
                  </a:txBody>
                  <a:tcPr marT="91425" marB="91425" marR="91425" marL="91425">
                    <a:solidFill>
                      <a:srgbClr val="E48312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non-Vulnerability</a:t>
                      </a: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96%</a:t>
                      </a: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72%</a:t>
                      </a: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Vulnerability</a:t>
                      </a: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22%</a:t>
                      </a: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72%</a:t>
                      </a: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Average</a:t>
                      </a: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88%</a:t>
                      </a: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72%</a:t>
                      </a: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</a:tr>
            </a:tbl>
          </a:graphicData>
        </a:graphic>
      </p:graphicFrame>
      <p:sp>
        <p:nvSpPr>
          <p:cNvPr id="338" name="Shape 338"/>
          <p:cNvSpPr txBox="1"/>
          <p:nvPr/>
        </p:nvSpPr>
        <p:spPr>
          <a:xfrm>
            <a:off x="1470879" y="3881750"/>
            <a:ext cx="38844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Test result</a:t>
            </a:r>
          </a:p>
        </p:txBody>
      </p:sp>
      <p:sp>
        <p:nvSpPr>
          <p:cNvPr id="339" name="Shape 339"/>
          <p:cNvSpPr txBox="1"/>
          <p:nvPr/>
        </p:nvSpPr>
        <p:spPr>
          <a:xfrm>
            <a:off x="6094700" y="3073450"/>
            <a:ext cx="27867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Still low positive precision rate 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lang="en"/>
              <a:t>Learning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45" name="Shape 3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/>
          <p:nvPr/>
        </p:nvSpPr>
        <p:spPr>
          <a:xfrm>
            <a:off x="2842966" y="1899982"/>
            <a:ext cx="1307626" cy="492600"/>
          </a:xfrm>
          <a:prstGeom prst="rect">
            <a:avLst/>
          </a:prstGeom>
          <a:solidFill>
            <a:srgbClr val="E48312"/>
          </a:solidFill>
          <a:ln cap="flat" cmpd="sng" w="9525">
            <a:solidFill>
              <a:schemeClr val="dk1">
                <a:alpha val="0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Embedding</a:t>
            </a:r>
          </a:p>
        </p:txBody>
      </p:sp>
      <p:cxnSp>
        <p:nvCxnSpPr>
          <p:cNvPr id="347" name="Shape 347"/>
          <p:cNvCxnSpPr/>
          <p:nvPr/>
        </p:nvCxnSpPr>
        <p:spPr>
          <a:xfrm>
            <a:off x="2311433" y="2153375"/>
            <a:ext cx="531447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348" name="Shape 348"/>
          <p:cNvSpPr/>
          <p:nvPr/>
        </p:nvSpPr>
        <p:spPr>
          <a:xfrm>
            <a:off x="984389" y="1898222"/>
            <a:ext cx="1318266" cy="492600"/>
          </a:xfrm>
          <a:prstGeom prst="rect">
            <a:avLst/>
          </a:prstGeom>
          <a:solidFill>
            <a:srgbClr val="00B0F0"/>
          </a:solidFill>
          <a:ln cap="flat" cmpd="sng" w="9525">
            <a:solidFill>
              <a:schemeClr val="dk1">
                <a:alpha val="0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All Commits</a:t>
            </a:r>
          </a:p>
        </p:txBody>
      </p:sp>
      <p:sp>
        <p:nvSpPr>
          <p:cNvPr id="349" name="Shape 349"/>
          <p:cNvSpPr/>
          <p:nvPr/>
        </p:nvSpPr>
        <p:spPr>
          <a:xfrm>
            <a:off x="1025156" y="3783058"/>
            <a:ext cx="1318266" cy="492600"/>
          </a:xfrm>
          <a:prstGeom prst="rect">
            <a:avLst/>
          </a:prstGeom>
          <a:solidFill>
            <a:srgbClr val="00B0F0"/>
          </a:solidFill>
          <a:ln cap="flat" cmpd="sng" w="9525">
            <a:solidFill>
              <a:schemeClr val="dk1">
                <a:alpha val="0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2/3 Labeled Commits</a:t>
            </a:r>
          </a:p>
        </p:txBody>
      </p:sp>
      <p:sp>
        <p:nvSpPr>
          <p:cNvPr id="350" name="Shape 350"/>
          <p:cNvSpPr/>
          <p:nvPr/>
        </p:nvSpPr>
        <p:spPr>
          <a:xfrm>
            <a:off x="2881674" y="3783056"/>
            <a:ext cx="1269090" cy="4926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1">
                <a:alpha val="0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Word2vec Model</a:t>
            </a:r>
          </a:p>
        </p:txBody>
      </p:sp>
      <p:cxnSp>
        <p:nvCxnSpPr>
          <p:cNvPr id="351" name="Shape 351"/>
          <p:cNvCxnSpPr/>
          <p:nvPr/>
        </p:nvCxnSpPr>
        <p:spPr>
          <a:xfrm>
            <a:off x="2352201" y="4067431"/>
            <a:ext cx="531447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352" name="Shape 352"/>
          <p:cNvCxnSpPr/>
          <p:nvPr/>
        </p:nvCxnSpPr>
        <p:spPr>
          <a:xfrm>
            <a:off x="4158533" y="4067431"/>
            <a:ext cx="531447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353" name="Shape 353"/>
          <p:cNvSpPr/>
          <p:nvPr/>
        </p:nvSpPr>
        <p:spPr>
          <a:xfrm>
            <a:off x="4689794" y="3825120"/>
            <a:ext cx="1478400" cy="475200"/>
          </a:xfrm>
          <a:prstGeom prst="rect">
            <a:avLst/>
          </a:prstGeom>
          <a:solidFill>
            <a:srgbClr val="E48312"/>
          </a:solidFill>
          <a:ln cap="flat" cmpd="sng" w="9525">
            <a:solidFill>
              <a:schemeClr val="dk1">
                <a:alpha val="0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Stacking ensemble</a:t>
            </a:r>
          </a:p>
        </p:txBody>
      </p:sp>
      <p:sp>
        <p:nvSpPr>
          <p:cNvPr id="354" name="Shape 354"/>
          <p:cNvSpPr txBox="1"/>
          <p:nvPr/>
        </p:nvSpPr>
        <p:spPr>
          <a:xfrm>
            <a:off x="1154349" y="2388879"/>
            <a:ext cx="1060019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~3 million</a:t>
            </a:r>
          </a:p>
        </p:txBody>
      </p:sp>
      <p:sp>
        <p:nvSpPr>
          <p:cNvPr id="355" name="Shape 355"/>
          <p:cNvSpPr txBox="1"/>
          <p:nvPr/>
        </p:nvSpPr>
        <p:spPr>
          <a:xfrm>
            <a:off x="1194860" y="4282036"/>
            <a:ext cx="1312802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~7 thousand</a:t>
            </a:r>
          </a:p>
        </p:txBody>
      </p:sp>
      <p:sp>
        <p:nvSpPr>
          <p:cNvPr id="356" name="Shape 356"/>
          <p:cNvSpPr/>
          <p:nvPr/>
        </p:nvSpPr>
        <p:spPr>
          <a:xfrm>
            <a:off x="6661355" y="3800670"/>
            <a:ext cx="1313400" cy="5241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1">
                <a:alpha val="0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Identification </a:t>
            </a: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Model</a:t>
            </a:r>
          </a:p>
        </p:txBody>
      </p:sp>
      <p:cxnSp>
        <p:nvCxnSpPr>
          <p:cNvPr id="357" name="Shape 357"/>
          <p:cNvCxnSpPr>
            <a:stCxn id="353" idx="3"/>
            <a:endCxn id="356" idx="1"/>
          </p:cNvCxnSpPr>
          <p:nvPr/>
        </p:nvCxnSpPr>
        <p:spPr>
          <a:xfrm>
            <a:off x="6168194" y="4062720"/>
            <a:ext cx="493199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358" name="Shape 358"/>
          <p:cNvCxnSpPr>
            <a:endCxn id="350" idx="0"/>
          </p:cNvCxnSpPr>
          <p:nvPr/>
        </p:nvCxnSpPr>
        <p:spPr>
          <a:xfrm flipH="1">
            <a:off x="3516219" y="2388956"/>
            <a:ext cx="3900" cy="1394099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359" name="Shape 359"/>
          <p:cNvSpPr txBox="1"/>
          <p:nvPr/>
        </p:nvSpPr>
        <p:spPr>
          <a:xfrm>
            <a:off x="311699" y="1407350"/>
            <a:ext cx="3959689" cy="30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chemeClr val="dk1"/>
                </a:solidFill>
              </a:rPr>
              <a:t>1.1 Learning language embedding model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325691" y="3314041"/>
            <a:ext cx="2711879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chemeClr val="dk1"/>
                </a:solidFill>
              </a:rPr>
              <a:t>1.2 Learning prediction model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Shape 3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Shape 3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Word embedding</a:t>
            </a:r>
          </a:p>
        </p:txBody>
      </p:sp>
      <p:sp>
        <p:nvSpPr>
          <p:cNvPr id="367" name="Shape 3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Word embedding</a:t>
            </a:r>
          </a:p>
          <a:p>
            <a:pPr indent="-228600" lvl="1" marL="914400">
              <a:spcBef>
                <a:spcPts val="0"/>
              </a:spcBef>
              <a:buClr>
                <a:schemeClr val="dk1"/>
              </a:buClr>
              <a:buChar char="○"/>
            </a:pPr>
            <a:r>
              <a:rPr lang="en">
                <a:solidFill>
                  <a:schemeClr val="dk1"/>
                </a:solidFill>
              </a:rPr>
              <a:t>M</a:t>
            </a:r>
            <a:r>
              <a:rPr lang="en">
                <a:solidFill>
                  <a:schemeClr val="dk1"/>
                </a:solidFill>
              </a:rPr>
              <a:t>ap words to vectors so that computers can understand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Word2vec</a:t>
            </a:r>
          </a:p>
          <a:p>
            <a:pPr indent="-228600" lvl="1" marL="914400">
              <a:spcBef>
                <a:spcPts val="0"/>
              </a:spcBef>
              <a:buClr>
                <a:schemeClr val="dk1"/>
              </a:buClr>
              <a:buChar char="○"/>
            </a:pPr>
            <a:r>
              <a:rPr lang="en">
                <a:solidFill>
                  <a:schemeClr val="dk1"/>
                </a:solidFill>
              </a:rPr>
              <a:t>A word embedding method that uses a</a:t>
            </a:r>
            <a:r>
              <a:rPr lang="en">
                <a:solidFill>
                  <a:schemeClr val="dk1"/>
                </a:solidFill>
              </a:rPr>
              <a:t> shallow 2-layer neural network to learn vector representation of words based on similarity in context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68" name="Shape 368"/>
          <p:cNvSpPr txBox="1"/>
          <p:nvPr/>
        </p:nvSpPr>
        <p:spPr>
          <a:xfrm>
            <a:off x="535074" y="2810500"/>
            <a:ext cx="7921500" cy="165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4000"/>
              </a:lnSpc>
              <a:spcBef>
                <a:spcPts val="0"/>
              </a:spcBef>
              <a:buNone/>
            </a:pPr>
            <a:r>
              <a:rPr lang="en" sz="1050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rPr>
              <a:t>&gt;&gt;&gt; </a:t>
            </a:r>
            <a:r>
              <a:rPr lang="en" sz="10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word2vec['xss']</a:t>
            </a:r>
          </a:p>
          <a:p>
            <a:pPr lvl="0" rtl="0">
              <a:lnSpc>
                <a:spcPct val="114000"/>
              </a:lnSpc>
              <a:spcBef>
                <a:spcPts val="0"/>
              </a:spcBef>
              <a:buNone/>
            </a:pPr>
            <a:r>
              <a:rPr lang="en" sz="10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array([-0.06691808,  0.01889833,  0.08988539,  0.03727728,  0.09463213,</a:t>
            </a:r>
          </a:p>
          <a:p>
            <a:pPr lvl="0" rtl="0">
              <a:lnSpc>
                <a:spcPct val="114000"/>
              </a:lnSpc>
              <a:spcBef>
                <a:spcPts val="0"/>
              </a:spcBef>
              <a:buNone/>
            </a:pPr>
            <a:r>
              <a:rPr lang="en" sz="10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      0.04498576,  0.02401953,  0.01821383, -0.04510168,...., -0.00888534], dtype=float32)</a:t>
            </a:r>
          </a:p>
          <a:p>
            <a:pPr lvl="0" rtl="0">
              <a:lnSpc>
                <a:spcPct val="114000"/>
              </a:lnSpc>
              <a:spcBef>
                <a:spcPts val="0"/>
              </a:spcBef>
              <a:buNone/>
            </a:pPr>
            <a:r>
              <a:rPr lang="en" sz="1050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rPr>
              <a:t>&gt;&gt;&gt;</a:t>
            </a:r>
            <a:r>
              <a:rPr lang="en" sz="105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 word2vec.most_similar('xss')</a:t>
            </a:r>
          </a:p>
          <a:p>
            <a:pPr lvl="0" rtl="0">
              <a:lnSpc>
                <a:spcPct val="114000"/>
              </a:lnSpc>
              <a:spcBef>
                <a:spcPts val="0"/>
              </a:spcBef>
              <a:buNone/>
            </a:pPr>
            <a:r>
              <a:rPr lang="en" sz="105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[(u'vulnerability', 0.6009132862091064), (u'attacks', 0.5554373860359192), (u'forgery', 0.4951219856739044), (u'spoofing', 0.49092593789100647), (u'dos', 0.4852156937122345), (u'prevention', 0.48259809613227844), (u'clickjacking', 0.48095956444740295), (u'protection', 0.46756529808044434), (u'csrf', 0.457594096660614), (u'vuln', 0.4533842206001282)]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/>
        </p:nvSpPr>
        <p:spPr>
          <a:xfrm>
            <a:off x="1639712" y="1381675"/>
            <a:ext cx="4212600" cy="3005400"/>
          </a:xfrm>
          <a:prstGeom prst="roundRect">
            <a:avLst>
              <a:gd fmla="val 3310" name="adj"/>
            </a:avLst>
          </a:prstGeom>
          <a:noFill/>
          <a:ln cap="flat" cmpd="sng" w="28575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4" name="Shape 3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Shape 3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k-fold stacking</a:t>
            </a:r>
          </a:p>
        </p:txBody>
      </p:sp>
      <p:sp>
        <p:nvSpPr>
          <p:cNvPr id="376" name="Shape 376"/>
          <p:cNvSpPr txBox="1"/>
          <p:nvPr/>
        </p:nvSpPr>
        <p:spPr>
          <a:xfrm>
            <a:off x="222726" y="2154800"/>
            <a:ext cx="11502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Split training data into k fold</a:t>
            </a:r>
          </a:p>
        </p:txBody>
      </p:sp>
      <p:grpSp>
        <p:nvGrpSpPr>
          <p:cNvPr id="377" name="Shape 377"/>
          <p:cNvGrpSpPr/>
          <p:nvPr/>
        </p:nvGrpSpPr>
        <p:grpSpPr>
          <a:xfrm>
            <a:off x="199885" y="2648008"/>
            <a:ext cx="998517" cy="710684"/>
            <a:chOff x="923678" y="3196425"/>
            <a:chExt cx="1398092" cy="1138370"/>
          </a:xfrm>
        </p:grpSpPr>
        <p:sp>
          <p:nvSpPr>
            <p:cNvPr id="378" name="Shape 378"/>
            <p:cNvSpPr/>
            <p:nvPr/>
          </p:nvSpPr>
          <p:spPr>
            <a:xfrm>
              <a:off x="1152940" y="3196425"/>
              <a:ext cx="1168830" cy="898505"/>
            </a:xfrm>
            <a:prstGeom prst="flowChartMultidocument">
              <a:avLst/>
            </a:prstGeom>
            <a:solidFill>
              <a:srgbClr val="00B0F0"/>
            </a:solidFill>
            <a:ln cap="flat" cmpd="sng" w="12700">
              <a:solidFill>
                <a:srgbClr val="FFFFFF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Shape 379"/>
            <p:cNvSpPr/>
            <p:nvPr/>
          </p:nvSpPr>
          <p:spPr>
            <a:xfrm>
              <a:off x="923678" y="3436289"/>
              <a:ext cx="1168830" cy="898505"/>
            </a:xfrm>
            <a:prstGeom prst="flowChartMultidocument">
              <a:avLst/>
            </a:prstGeom>
            <a:solidFill>
              <a:srgbClr val="00B0F0"/>
            </a:solidFill>
            <a:ln cap="flat" cmpd="sng" w="12700">
              <a:solidFill>
                <a:srgbClr val="FFFFFF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0" name="Shape 380"/>
          <p:cNvSpPr txBox="1"/>
          <p:nvPr/>
        </p:nvSpPr>
        <p:spPr>
          <a:xfrm flipH="1">
            <a:off x="790686" y="3261088"/>
            <a:ext cx="239877" cy="200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381" name="Shape 381"/>
          <p:cNvSpPr txBox="1"/>
          <p:nvPr/>
        </p:nvSpPr>
        <p:spPr>
          <a:xfrm flipH="1">
            <a:off x="1132966" y="3001578"/>
            <a:ext cx="239877" cy="200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</a:p>
        </p:txBody>
      </p:sp>
      <p:sp>
        <p:nvSpPr>
          <p:cNvPr id="382" name="Shape 382"/>
          <p:cNvSpPr txBox="1"/>
          <p:nvPr/>
        </p:nvSpPr>
        <p:spPr>
          <a:xfrm flipH="1">
            <a:off x="891116" y="3185859"/>
            <a:ext cx="239877" cy="200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383" name="Shape 383"/>
          <p:cNvSpPr txBox="1"/>
          <p:nvPr/>
        </p:nvSpPr>
        <p:spPr>
          <a:xfrm flipH="1" rot="-2907567">
            <a:off x="936762" y="3093031"/>
            <a:ext cx="216544" cy="225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</p:txBody>
      </p:sp>
      <p:sp>
        <p:nvSpPr>
          <p:cNvPr id="384" name="Shape 384"/>
          <p:cNvSpPr txBox="1"/>
          <p:nvPr/>
        </p:nvSpPr>
        <p:spPr>
          <a:xfrm>
            <a:off x="1706555" y="2154797"/>
            <a:ext cx="13752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Each fold split train and test set</a:t>
            </a:r>
          </a:p>
        </p:txBody>
      </p:sp>
      <p:sp>
        <p:nvSpPr>
          <p:cNvPr id="385" name="Shape 385"/>
          <p:cNvSpPr/>
          <p:nvPr/>
        </p:nvSpPr>
        <p:spPr>
          <a:xfrm>
            <a:off x="1984830" y="2713319"/>
            <a:ext cx="818748" cy="428760"/>
          </a:xfrm>
          <a:prstGeom prst="flowChartDocument">
            <a:avLst/>
          </a:prstGeom>
          <a:solidFill>
            <a:srgbClr val="00B0F0"/>
          </a:solidFill>
          <a:ln cap="flat" cmpd="sng" w="127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train set</a:t>
            </a:r>
          </a:p>
        </p:txBody>
      </p:sp>
      <p:sp>
        <p:nvSpPr>
          <p:cNvPr id="386" name="Shape 386"/>
          <p:cNvSpPr/>
          <p:nvPr/>
        </p:nvSpPr>
        <p:spPr>
          <a:xfrm>
            <a:off x="1984830" y="2983048"/>
            <a:ext cx="818748" cy="275993"/>
          </a:xfrm>
          <a:prstGeom prst="flowChartDocument">
            <a:avLst/>
          </a:prstGeom>
          <a:solidFill>
            <a:srgbClr val="00B0F0"/>
          </a:solidFill>
          <a:ln cap="flat" cmpd="sng" w="127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test set</a:t>
            </a:r>
          </a:p>
        </p:txBody>
      </p:sp>
      <p:sp>
        <p:nvSpPr>
          <p:cNvPr id="387" name="Shape 387"/>
          <p:cNvSpPr txBox="1"/>
          <p:nvPr/>
        </p:nvSpPr>
        <p:spPr>
          <a:xfrm>
            <a:off x="3339556" y="1477438"/>
            <a:ext cx="1375200" cy="38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Feed to train 6 basic classifiers</a:t>
            </a:r>
          </a:p>
        </p:txBody>
      </p:sp>
      <p:sp>
        <p:nvSpPr>
          <p:cNvPr id="388" name="Shape 388"/>
          <p:cNvSpPr/>
          <p:nvPr/>
        </p:nvSpPr>
        <p:spPr>
          <a:xfrm>
            <a:off x="3398475" y="2354125"/>
            <a:ext cx="1015500" cy="359100"/>
          </a:xfrm>
          <a:prstGeom prst="roundRect">
            <a:avLst>
              <a:gd fmla="val 16667" name="adj"/>
            </a:avLst>
          </a:prstGeom>
          <a:solidFill>
            <a:srgbClr val="ED7D3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Gaussian Naïve Bayes</a:t>
            </a:r>
          </a:p>
        </p:txBody>
      </p:sp>
      <p:sp>
        <p:nvSpPr>
          <p:cNvPr id="389" name="Shape 389"/>
          <p:cNvSpPr/>
          <p:nvPr/>
        </p:nvSpPr>
        <p:spPr>
          <a:xfrm>
            <a:off x="3398475" y="1975150"/>
            <a:ext cx="1015500" cy="359100"/>
          </a:xfrm>
          <a:prstGeom prst="roundRect">
            <a:avLst>
              <a:gd fmla="val 16667" name="adj"/>
            </a:avLst>
          </a:prstGeom>
          <a:solidFill>
            <a:srgbClr val="ED7D3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andom 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orest</a:t>
            </a:r>
          </a:p>
        </p:txBody>
      </p:sp>
      <p:sp>
        <p:nvSpPr>
          <p:cNvPr id="390" name="Shape 390"/>
          <p:cNvSpPr/>
          <p:nvPr/>
        </p:nvSpPr>
        <p:spPr>
          <a:xfrm>
            <a:off x="3404575" y="2733100"/>
            <a:ext cx="1005300" cy="359100"/>
          </a:xfrm>
          <a:prstGeom prst="roundRect">
            <a:avLst>
              <a:gd fmla="val 16667" name="adj"/>
            </a:avLst>
          </a:prstGeom>
          <a:solidFill>
            <a:srgbClr val="ED7D3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K-nearest neighbors</a:t>
            </a:r>
          </a:p>
        </p:txBody>
      </p:sp>
      <p:sp>
        <p:nvSpPr>
          <p:cNvPr id="391" name="Shape 391"/>
          <p:cNvSpPr/>
          <p:nvPr/>
        </p:nvSpPr>
        <p:spPr>
          <a:xfrm>
            <a:off x="3404575" y="3491049"/>
            <a:ext cx="1005300" cy="359100"/>
          </a:xfrm>
          <a:prstGeom prst="roundRect">
            <a:avLst>
              <a:gd fmla="val 16667" name="adj"/>
            </a:avLst>
          </a:prstGeom>
          <a:solidFill>
            <a:srgbClr val="ED7D3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Gradient 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oosting</a:t>
            </a:r>
          </a:p>
        </p:txBody>
      </p:sp>
      <p:sp>
        <p:nvSpPr>
          <p:cNvPr id="392" name="Shape 392"/>
          <p:cNvSpPr/>
          <p:nvPr/>
        </p:nvSpPr>
        <p:spPr>
          <a:xfrm>
            <a:off x="3404575" y="3870025"/>
            <a:ext cx="1005300" cy="381600"/>
          </a:xfrm>
          <a:prstGeom prst="roundRect">
            <a:avLst>
              <a:gd fmla="val 16667" name="adj"/>
            </a:avLst>
          </a:prstGeom>
          <a:solidFill>
            <a:srgbClr val="ED7D3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Adaboost</a:t>
            </a:r>
          </a:p>
        </p:txBody>
      </p:sp>
      <p:sp>
        <p:nvSpPr>
          <p:cNvPr id="393" name="Shape 393"/>
          <p:cNvSpPr/>
          <p:nvPr/>
        </p:nvSpPr>
        <p:spPr>
          <a:xfrm>
            <a:off x="3404575" y="3112074"/>
            <a:ext cx="1005300" cy="359100"/>
          </a:xfrm>
          <a:prstGeom prst="roundRect">
            <a:avLst>
              <a:gd fmla="val 16667" name="adj"/>
            </a:avLst>
          </a:prstGeom>
          <a:solidFill>
            <a:srgbClr val="ED7D3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SVM</a:t>
            </a:r>
          </a:p>
        </p:txBody>
      </p:sp>
      <p:sp>
        <p:nvSpPr>
          <p:cNvPr id="394" name="Shape 394"/>
          <p:cNvSpPr/>
          <p:nvPr/>
        </p:nvSpPr>
        <p:spPr>
          <a:xfrm>
            <a:off x="4867748" y="1983744"/>
            <a:ext cx="721763" cy="250884"/>
          </a:xfrm>
          <a:prstGeom prst="flowChartDocument">
            <a:avLst/>
          </a:prstGeom>
          <a:solidFill>
            <a:srgbClr val="92D050"/>
          </a:solidFill>
          <a:ln cap="flat" cmpd="sng" w="127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RF</a:t>
            </a:r>
          </a:p>
        </p:txBody>
      </p:sp>
      <p:sp>
        <p:nvSpPr>
          <p:cNvPr id="395" name="Shape 395"/>
          <p:cNvSpPr/>
          <p:nvPr/>
        </p:nvSpPr>
        <p:spPr>
          <a:xfrm>
            <a:off x="4867748" y="2371440"/>
            <a:ext cx="721763" cy="250884"/>
          </a:xfrm>
          <a:prstGeom prst="flowChartDocument">
            <a:avLst/>
          </a:prstGeom>
          <a:solidFill>
            <a:srgbClr val="92D050"/>
          </a:solidFill>
          <a:ln cap="flat" cmpd="sng" w="127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GNB</a:t>
            </a:r>
          </a:p>
        </p:txBody>
      </p:sp>
      <p:sp>
        <p:nvSpPr>
          <p:cNvPr id="396" name="Shape 396"/>
          <p:cNvSpPr/>
          <p:nvPr/>
        </p:nvSpPr>
        <p:spPr>
          <a:xfrm>
            <a:off x="4867748" y="2759135"/>
            <a:ext cx="721763" cy="250884"/>
          </a:xfrm>
          <a:prstGeom prst="flowChartDocument">
            <a:avLst/>
          </a:prstGeom>
          <a:solidFill>
            <a:srgbClr val="92D050"/>
          </a:solidFill>
          <a:ln cap="flat" cmpd="sng" w="127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KNN</a:t>
            </a:r>
          </a:p>
        </p:txBody>
      </p:sp>
      <p:sp>
        <p:nvSpPr>
          <p:cNvPr id="397" name="Shape 397"/>
          <p:cNvSpPr/>
          <p:nvPr/>
        </p:nvSpPr>
        <p:spPr>
          <a:xfrm>
            <a:off x="4867748" y="3146830"/>
            <a:ext cx="721763" cy="250884"/>
          </a:xfrm>
          <a:prstGeom prst="flowChartDocument">
            <a:avLst/>
          </a:prstGeom>
          <a:solidFill>
            <a:srgbClr val="92D050"/>
          </a:solidFill>
          <a:ln cap="flat" cmpd="sng" w="127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SVM</a:t>
            </a:r>
          </a:p>
        </p:txBody>
      </p:sp>
      <p:sp>
        <p:nvSpPr>
          <p:cNvPr id="398" name="Shape 398"/>
          <p:cNvSpPr/>
          <p:nvPr/>
        </p:nvSpPr>
        <p:spPr>
          <a:xfrm>
            <a:off x="4867748" y="3534526"/>
            <a:ext cx="721763" cy="250884"/>
          </a:xfrm>
          <a:prstGeom prst="flowChartDocument">
            <a:avLst/>
          </a:prstGeom>
          <a:solidFill>
            <a:srgbClr val="92D050"/>
          </a:solidFill>
          <a:ln cap="flat" cmpd="sng" w="127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GB</a:t>
            </a:r>
          </a:p>
        </p:txBody>
      </p:sp>
      <p:sp>
        <p:nvSpPr>
          <p:cNvPr id="399" name="Shape 399"/>
          <p:cNvSpPr/>
          <p:nvPr/>
        </p:nvSpPr>
        <p:spPr>
          <a:xfrm>
            <a:off x="4867748" y="3922220"/>
            <a:ext cx="721763" cy="250883"/>
          </a:xfrm>
          <a:prstGeom prst="flowChartDocument">
            <a:avLst/>
          </a:prstGeom>
          <a:solidFill>
            <a:srgbClr val="92D050"/>
          </a:solidFill>
          <a:ln cap="flat" cmpd="sng" w="127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</a:t>
            </a:r>
          </a:p>
        </p:txBody>
      </p:sp>
      <p:sp>
        <p:nvSpPr>
          <p:cNvPr id="400" name="Shape 400"/>
          <p:cNvSpPr txBox="1"/>
          <p:nvPr/>
        </p:nvSpPr>
        <p:spPr>
          <a:xfrm>
            <a:off x="4682600" y="1477450"/>
            <a:ext cx="11046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Output 6 sets of test results</a:t>
            </a:r>
          </a:p>
        </p:txBody>
      </p:sp>
      <p:cxnSp>
        <p:nvCxnSpPr>
          <p:cNvPr id="401" name="Shape 401"/>
          <p:cNvCxnSpPr/>
          <p:nvPr/>
        </p:nvCxnSpPr>
        <p:spPr>
          <a:xfrm flipH="1" rot="10800000">
            <a:off x="2926388" y="2127315"/>
            <a:ext cx="401699" cy="60270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402" name="Shape 402"/>
          <p:cNvCxnSpPr/>
          <p:nvPr/>
        </p:nvCxnSpPr>
        <p:spPr>
          <a:xfrm flipH="1" rot="10800000">
            <a:off x="2907773" y="2549030"/>
            <a:ext cx="363900" cy="29820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403" name="Shape 403"/>
          <p:cNvCxnSpPr/>
          <p:nvPr/>
        </p:nvCxnSpPr>
        <p:spPr>
          <a:xfrm>
            <a:off x="2895800" y="2927560"/>
            <a:ext cx="404700" cy="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404" name="Shape 404"/>
          <p:cNvCxnSpPr/>
          <p:nvPr/>
        </p:nvCxnSpPr>
        <p:spPr>
          <a:xfrm>
            <a:off x="2911185" y="3013535"/>
            <a:ext cx="360300" cy="22320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405" name="Shape 405"/>
          <p:cNvCxnSpPr/>
          <p:nvPr/>
        </p:nvCxnSpPr>
        <p:spPr>
          <a:xfrm>
            <a:off x="2926388" y="3117410"/>
            <a:ext cx="374099" cy="483599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406" name="Shape 406"/>
          <p:cNvCxnSpPr/>
          <p:nvPr/>
        </p:nvCxnSpPr>
        <p:spPr>
          <a:xfrm>
            <a:off x="2923488" y="3207783"/>
            <a:ext cx="404700" cy="78600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407" name="Shape 407"/>
          <p:cNvCxnSpPr/>
          <p:nvPr/>
        </p:nvCxnSpPr>
        <p:spPr>
          <a:xfrm>
            <a:off x="4543291" y="2120251"/>
            <a:ext cx="179400" cy="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408" name="Shape 408"/>
          <p:cNvCxnSpPr/>
          <p:nvPr/>
        </p:nvCxnSpPr>
        <p:spPr>
          <a:xfrm>
            <a:off x="4543291" y="2500655"/>
            <a:ext cx="179400" cy="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409" name="Shape 409"/>
          <p:cNvCxnSpPr/>
          <p:nvPr/>
        </p:nvCxnSpPr>
        <p:spPr>
          <a:xfrm>
            <a:off x="4543291" y="4022273"/>
            <a:ext cx="179400" cy="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410" name="Shape 410"/>
          <p:cNvCxnSpPr/>
          <p:nvPr/>
        </p:nvCxnSpPr>
        <p:spPr>
          <a:xfrm>
            <a:off x="4543291" y="3641868"/>
            <a:ext cx="179400" cy="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411" name="Shape 411"/>
          <p:cNvCxnSpPr/>
          <p:nvPr/>
        </p:nvCxnSpPr>
        <p:spPr>
          <a:xfrm>
            <a:off x="4543291" y="3261463"/>
            <a:ext cx="179400" cy="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412" name="Shape 412"/>
          <p:cNvCxnSpPr/>
          <p:nvPr/>
        </p:nvCxnSpPr>
        <p:spPr>
          <a:xfrm>
            <a:off x="4543291" y="2881059"/>
            <a:ext cx="179400" cy="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413" name="Shape 413"/>
          <p:cNvSpPr/>
          <p:nvPr/>
        </p:nvSpPr>
        <p:spPr>
          <a:xfrm>
            <a:off x="1290409" y="2831169"/>
            <a:ext cx="264600" cy="151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Shape 414"/>
          <p:cNvSpPr/>
          <p:nvPr/>
        </p:nvSpPr>
        <p:spPr>
          <a:xfrm>
            <a:off x="6029737" y="2896896"/>
            <a:ext cx="264600" cy="151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Shape 415"/>
          <p:cNvSpPr/>
          <p:nvPr/>
        </p:nvSpPr>
        <p:spPr>
          <a:xfrm>
            <a:off x="6491046" y="2368741"/>
            <a:ext cx="632124" cy="236195"/>
          </a:xfrm>
          <a:prstGeom prst="flowChartMultidocument">
            <a:avLst/>
          </a:prstGeom>
          <a:solidFill>
            <a:srgbClr val="92D050"/>
          </a:solidFill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GNB</a:t>
            </a:r>
          </a:p>
        </p:txBody>
      </p:sp>
      <p:sp>
        <p:nvSpPr>
          <p:cNvPr id="416" name="Shape 416"/>
          <p:cNvSpPr/>
          <p:nvPr/>
        </p:nvSpPr>
        <p:spPr>
          <a:xfrm>
            <a:off x="6491046" y="2798449"/>
            <a:ext cx="632124" cy="236195"/>
          </a:xfrm>
          <a:prstGeom prst="flowChartMultidocument">
            <a:avLst/>
          </a:prstGeom>
          <a:solidFill>
            <a:srgbClr val="92D050"/>
          </a:solidFill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KNN</a:t>
            </a:r>
          </a:p>
        </p:txBody>
      </p:sp>
      <p:sp>
        <p:nvSpPr>
          <p:cNvPr id="417" name="Shape 417"/>
          <p:cNvSpPr/>
          <p:nvPr/>
        </p:nvSpPr>
        <p:spPr>
          <a:xfrm>
            <a:off x="6491046" y="3228156"/>
            <a:ext cx="632124" cy="236195"/>
          </a:xfrm>
          <a:prstGeom prst="flowChartMultidocument">
            <a:avLst/>
          </a:prstGeom>
          <a:solidFill>
            <a:srgbClr val="92D050"/>
          </a:solidFill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SVM</a:t>
            </a:r>
          </a:p>
        </p:txBody>
      </p:sp>
      <p:sp>
        <p:nvSpPr>
          <p:cNvPr id="418" name="Shape 418"/>
          <p:cNvSpPr/>
          <p:nvPr/>
        </p:nvSpPr>
        <p:spPr>
          <a:xfrm>
            <a:off x="6491046" y="3657864"/>
            <a:ext cx="632124" cy="236195"/>
          </a:xfrm>
          <a:prstGeom prst="flowChartMultidocument">
            <a:avLst/>
          </a:prstGeom>
          <a:solidFill>
            <a:srgbClr val="92D050"/>
          </a:solidFill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GB</a:t>
            </a:r>
          </a:p>
        </p:txBody>
      </p:sp>
      <p:sp>
        <p:nvSpPr>
          <p:cNvPr id="419" name="Shape 419"/>
          <p:cNvSpPr/>
          <p:nvPr/>
        </p:nvSpPr>
        <p:spPr>
          <a:xfrm>
            <a:off x="6491046" y="4087571"/>
            <a:ext cx="632124" cy="236195"/>
          </a:xfrm>
          <a:prstGeom prst="flowChartMultidocument">
            <a:avLst/>
          </a:prstGeom>
          <a:solidFill>
            <a:srgbClr val="92D050"/>
          </a:solidFill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Ada</a:t>
            </a:r>
          </a:p>
        </p:txBody>
      </p:sp>
      <p:sp>
        <p:nvSpPr>
          <p:cNvPr id="420" name="Shape 420"/>
          <p:cNvSpPr/>
          <p:nvPr/>
        </p:nvSpPr>
        <p:spPr>
          <a:xfrm>
            <a:off x="6491046" y="1939033"/>
            <a:ext cx="632124" cy="236195"/>
          </a:xfrm>
          <a:prstGeom prst="flowChartMultidocument">
            <a:avLst/>
          </a:prstGeom>
          <a:solidFill>
            <a:srgbClr val="92D050"/>
          </a:solidFill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RF</a:t>
            </a:r>
          </a:p>
        </p:txBody>
      </p:sp>
      <p:sp>
        <p:nvSpPr>
          <p:cNvPr id="421" name="Shape 421"/>
          <p:cNvSpPr txBox="1"/>
          <p:nvPr/>
        </p:nvSpPr>
        <p:spPr>
          <a:xfrm>
            <a:off x="6271450" y="1451800"/>
            <a:ext cx="1375199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Each classifier k folds of test results</a:t>
            </a:r>
          </a:p>
        </p:txBody>
      </p:sp>
      <p:sp>
        <p:nvSpPr>
          <p:cNvPr id="422" name="Shape 422"/>
          <p:cNvSpPr/>
          <p:nvPr/>
        </p:nvSpPr>
        <p:spPr>
          <a:xfrm>
            <a:off x="7761900" y="2883325"/>
            <a:ext cx="1056600" cy="483600"/>
          </a:xfrm>
          <a:prstGeom prst="roundRect">
            <a:avLst>
              <a:gd fmla="val 16667" name="adj"/>
            </a:avLst>
          </a:prstGeom>
          <a:solidFill>
            <a:srgbClr val="ED7D3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Logistic regression</a:t>
            </a:r>
          </a:p>
        </p:txBody>
      </p:sp>
      <p:cxnSp>
        <p:nvCxnSpPr>
          <p:cNvPr id="423" name="Shape 423"/>
          <p:cNvCxnSpPr/>
          <p:nvPr/>
        </p:nvCxnSpPr>
        <p:spPr>
          <a:xfrm>
            <a:off x="7165960" y="2070477"/>
            <a:ext cx="477300" cy="71640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424" name="Shape 424"/>
          <p:cNvCxnSpPr/>
          <p:nvPr/>
        </p:nvCxnSpPr>
        <p:spPr>
          <a:xfrm>
            <a:off x="7202749" y="2512604"/>
            <a:ext cx="350100" cy="37200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425" name="Shape 425"/>
          <p:cNvCxnSpPr/>
          <p:nvPr/>
        </p:nvCxnSpPr>
        <p:spPr>
          <a:xfrm flipH="1" rot="10800000">
            <a:off x="7202749" y="3456071"/>
            <a:ext cx="452400" cy="63150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426" name="Shape 426"/>
          <p:cNvCxnSpPr/>
          <p:nvPr/>
        </p:nvCxnSpPr>
        <p:spPr>
          <a:xfrm flipH="1" rot="10800000">
            <a:off x="7181474" y="3335696"/>
            <a:ext cx="350100" cy="32700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427" name="Shape 427"/>
          <p:cNvCxnSpPr/>
          <p:nvPr/>
        </p:nvCxnSpPr>
        <p:spPr>
          <a:xfrm>
            <a:off x="7239940" y="2895396"/>
            <a:ext cx="266100" cy="15420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428" name="Shape 428"/>
          <p:cNvCxnSpPr/>
          <p:nvPr/>
        </p:nvCxnSpPr>
        <p:spPr>
          <a:xfrm flipH="1" rot="10800000">
            <a:off x="7243124" y="3165290"/>
            <a:ext cx="226800" cy="17040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429" name="Shape 429"/>
          <p:cNvSpPr txBox="1"/>
          <p:nvPr/>
        </p:nvSpPr>
        <p:spPr>
          <a:xfrm>
            <a:off x="7686056" y="2157617"/>
            <a:ext cx="1375200" cy="5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Feed to optimize ensemble of basic classifiers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Shape 4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Shape 4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lang="en"/>
              <a:t>Testing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6" name="Shape 436"/>
          <p:cNvSpPr txBox="1"/>
          <p:nvPr/>
        </p:nvSpPr>
        <p:spPr>
          <a:xfrm>
            <a:off x="6387112" y="2303484"/>
            <a:ext cx="2660399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rgbClr val="FFFFFF"/>
                </a:solidFill>
              </a:rPr>
              <a:t>2. Testing </a:t>
            </a:r>
            <a:r>
              <a:rPr lang="en">
                <a:solidFill>
                  <a:srgbClr val="FFFFFF"/>
                </a:solidFill>
              </a:rPr>
              <a:t>Identification</a:t>
            </a:r>
            <a:r>
              <a:rPr lang="en" sz="1400">
                <a:solidFill>
                  <a:srgbClr val="FFFFFF"/>
                </a:solidFill>
              </a:rPr>
              <a:t> model</a:t>
            </a:r>
          </a:p>
        </p:txBody>
      </p:sp>
      <p:grpSp>
        <p:nvGrpSpPr>
          <p:cNvPr id="437" name="Shape 437"/>
          <p:cNvGrpSpPr/>
          <p:nvPr/>
        </p:nvGrpSpPr>
        <p:grpSpPr>
          <a:xfrm>
            <a:off x="373136" y="1344150"/>
            <a:ext cx="6999995" cy="3286340"/>
            <a:chOff x="449362" y="1571593"/>
            <a:chExt cx="6999995" cy="3384142"/>
          </a:xfrm>
        </p:grpSpPr>
        <p:sp>
          <p:nvSpPr>
            <p:cNvPr id="438" name="Shape 438"/>
            <p:cNvSpPr/>
            <p:nvPr/>
          </p:nvSpPr>
          <p:spPr>
            <a:xfrm>
              <a:off x="449362" y="1600833"/>
              <a:ext cx="1553013" cy="492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en" sz="1400">
                  <a:solidFill>
                    <a:srgbClr val="212121"/>
                  </a:solidFill>
                  <a:latin typeface="Calibri"/>
                  <a:ea typeface="Calibri"/>
                  <a:cs typeface="Calibri"/>
                  <a:sym typeface="Calibri"/>
                </a:rPr>
                <a:t>1/3 Labeled Commits</a:t>
              </a:r>
            </a:p>
          </p:txBody>
        </p:sp>
        <p:sp>
          <p:nvSpPr>
            <p:cNvPr id="439" name="Shape 439"/>
            <p:cNvSpPr txBox="1"/>
            <p:nvPr/>
          </p:nvSpPr>
          <p:spPr>
            <a:xfrm>
              <a:off x="669300" y="2151018"/>
              <a:ext cx="1248779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~3 thousand</a:t>
              </a:r>
            </a:p>
          </p:txBody>
        </p:sp>
        <p:cxnSp>
          <p:nvCxnSpPr>
            <p:cNvPr id="440" name="Shape 440"/>
            <p:cNvCxnSpPr/>
            <p:nvPr/>
          </p:nvCxnSpPr>
          <p:spPr>
            <a:xfrm flipH="1" rot="10800000">
              <a:off x="1984703" y="1826531"/>
              <a:ext cx="402300" cy="4200"/>
            </a:xfrm>
            <a:prstGeom prst="straightConnector1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sp>
          <p:nvSpPr>
            <p:cNvPr id="441" name="Shape 441"/>
            <p:cNvSpPr/>
            <p:nvPr/>
          </p:nvSpPr>
          <p:spPr>
            <a:xfrm>
              <a:off x="2402413" y="1600833"/>
              <a:ext cx="1361400" cy="492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en" sz="1400">
                  <a:solidFill>
                    <a:srgbClr val="212121"/>
                  </a:solidFill>
                  <a:latin typeface="Calibri"/>
                  <a:ea typeface="Calibri"/>
                  <a:cs typeface="Calibri"/>
                  <a:sym typeface="Calibri"/>
                </a:rPr>
                <a:t>Word2vec Model</a:t>
              </a:r>
            </a:p>
          </p:txBody>
        </p:sp>
        <p:sp>
          <p:nvSpPr>
            <p:cNvPr id="442" name="Shape 442"/>
            <p:cNvSpPr/>
            <p:nvPr/>
          </p:nvSpPr>
          <p:spPr>
            <a:xfrm>
              <a:off x="4204267" y="1571593"/>
              <a:ext cx="1547400" cy="52409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en" sz="1400">
                  <a:solidFill>
                    <a:srgbClr val="212121"/>
                  </a:solidFill>
                  <a:latin typeface="Calibri"/>
                  <a:ea typeface="Calibri"/>
                  <a:cs typeface="Calibri"/>
                  <a:sym typeface="Calibri"/>
                </a:rPr>
                <a:t> Identification Model</a:t>
              </a:r>
            </a:p>
          </p:txBody>
        </p:sp>
        <p:cxnSp>
          <p:nvCxnSpPr>
            <p:cNvPr id="443" name="Shape 443"/>
            <p:cNvCxnSpPr/>
            <p:nvPr/>
          </p:nvCxnSpPr>
          <p:spPr>
            <a:xfrm>
              <a:off x="3763814" y="1847135"/>
              <a:ext cx="480300" cy="6300"/>
            </a:xfrm>
            <a:prstGeom prst="straightConnector1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444" name="Shape 444"/>
            <p:cNvCxnSpPr/>
            <p:nvPr/>
          </p:nvCxnSpPr>
          <p:spPr>
            <a:xfrm>
              <a:off x="5013553" y="2079089"/>
              <a:ext cx="0" cy="348900"/>
            </a:xfrm>
            <a:prstGeom prst="straightConnector1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sp>
          <p:nvSpPr>
            <p:cNvPr id="445" name="Shape 445"/>
            <p:cNvSpPr/>
            <p:nvPr/>
          </p:nvSpPr>
          <p:spPr>
            <a:xfrm>
              <a:off x="4251584" y="2445464"/>
              <a:ext cx="1516500" cy="524100"/>
            </a:xfrm>
            <a:prstGeom prst="rect">
              <a:avLst/>
            </a:prstGeom>
            <a:solidFill>
              <a:srgbClr val="EF7B0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en" sz="1400">
                  <a:solidFill>
                    <a:srgbClr val="212121"/>
                  </a:solidFill>
                  <a:latin typeface="Calibri"/>
                  <a:ea typeface="Calibri"/>
                  <a:cs typeface="Calibri"/>
                  <a:sym typeface="Calibri"/>
                </a:rPr>
                <a:t>Prob. of being Vulnerability</a:t>
              </a:r>
            </a:p>
          </p:txBody>
        </p:sp>
        <p:grpSp>
          <p:nvGrpSpPr>
            <p:cNvPr id="446" name="Shape 446"/>
            <p:cNvGrpSpPr/>
            <p:nvPr/>
          </p:nvGrpSpPr>
          <p:grpSpPr>
            <a:xfrm>
              <a:off x="4146725" y="3341000"/>
              <a:ext cx="1702758" cy="828900"/>
              <a:chOff x="4473486" y="4101718"/>
              <a:chExt cx="1507800" cy="828900"/>
            </a:xfrm>
          </p:grpSpPr>
          <p:sp>
            <p:nvSpPr>
              <p:cNvPr id="447" name="Shape 447"/>
              <p:cNvSpPr/>
              <p:nvPr/>
            </p:nvSpPr>
            <p:spPr>
              <a:xfrm>
                <a:off x="4556037" y="4101718"/>
                <a:ext cx="1370096" cy="828900"/>
              </a:xfrm>
              <a:prstGeom prst="flowChartDecision">
                <a:avLst/>
              </a:prstGeom>
              <a:solidFill>
                <a:srgbClr val="EF7B00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400">
                  <a:solidFill>
                    <a:srgbClr val="21212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Shape 448"/>
              <p:cNvSpPr txBox="1"/>
              <p:nvPr/>
            </p:nvSpPr>
            <p:spPr>
              <a:xfrm>
                <a:off x="4473486" y="4294326"/>
                <a:ext cx="15078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SzPct val="25000"/>
                  <a:buNone/>
                </a:pPr>
                <a:r>
                  <a:rPr lang="en" sz="1400">
                    <a:solidFill>
                      <a:srgbClr val="21212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? &gt; threshold </a:t>
                </a:r>
                <a:br>
                  <a:rPr lang="en" sz="1400">
                    <a:solidFill>
                      <a:srgbClr val="21212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" sz="1400">
                    <a:solidFill>
                      <a:srgbClr val="21212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Prob.</a:t>
                </a:r>
              </a:p>
            </p:txBody>
          </p:sp>
        </p:grpSp>
        <p:cxnSp>
          <p:nvCxnSpPr>
            <p:cNvPr id="449" name="Shape 449"/>
            <p:cNvCxnSpPr/>
            <p:nvPr/>
          </p:nvCxnSpPr>
          <p:spPr>
            <a:xfrm>
              <a:off x="5009832" y="2992071"/>
              <a:ext cx="0" cy="348900"/>
            </a:xfrm>
            <a:prstGeom prst="straightConnector1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450" name="Shape 450"/>
            <p:cNvCxnSpPr/>
            <p:nvPr/>
          </p:nvCxnSpPr>
          <p:spPr>
            <a:xfrm>
              <a:off x="5009832" y="4181203"/>
              <a:ext cx="0" cy="348900"/>
            </a:xfrm>
            <a:prstGeom prst="straightConnector1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451" name="Shape 451"/>
            <p:cNvCxnSpPr/>
            <p:nvPr/>
          </p:nvCxnSpPr>
          <p:spPr>
            <a:xfrm>
              <a:off x="5632050" y="4731948"/>
              <a:ext cx="366300" cy="12900"/>
            </a:xfrm>
            <a:prstGeom prst="straightConnector1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sp>
          <p:nvSpPr>
            <p:cNvPr id="452" name="Shape 452"/>
            <p:cNvSpPr/>
            <p:nvPr/>
          </p:nvSpPr>
          <p:spPr>
            <a:xfrm>
              <a:off x="4411622" y="4522100"/>
              <a:ext cx="1220427" cy="425629"/>
            </a:xfrm>
            <a:prstGeom prst="flowChartProcess">
              <a:avLst/>
            </a:prstGeom>
            <a:solidFill>
              <a:srgbClr val="EF7B0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en" sz="1400">
                  <a:solidFill>
                    <a:srgbClr val="212121"/>
                  </a:solidFill>
                  <a:latin typeface="Calibri"/>
                  <a:ea typeface="Calibri"/>
                  <a:cs typeface="Calibri"/>
                  <a:sym typeface="Calibri"/>
                </a:rPr>
                <a:t>Vul or nonvul</a:t>
              </a:r>
            </a:p>
          </p:txBody>
        </p:sp>
        <p:sp>
          <p:nvSpPr>
            <p:cNvPr id="453" name="Shape 453"/>
            <p:cNvSpPr/>
            <p:nvPr/>
          </p:nvSpPr>
          <p:spPr>
            <a:xfrm>
              <a:off x="6048828" y="4530107"/>
              <a:ext cx="1400528" cy="425629"/>
            </a:xfrm>
            <a:prstGeom prst="flowChartProcess">
              <a:avLst/>
            </a:prstGeom>
            <a:solidFill>
              <a:srgbClr val="EF7B00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en" sz="1400">
                  <a:solidFill>
                    <a:srgbClr val="212121"/>
                  </a:solidFill>
                  <a:latin typeface="Calibri"/>
                  <a:ea typeface="Calibri"/>
                  <a:cs typeface="Calibri"/>
                  <a:sym typeface="Calibri"/>
                </a:rPr>
                <a:t>Comparing with ground truth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Shape 4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Shape 4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lang="en"/>
              <a:t>Production observation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0" name="Shape 4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2 months </a:t>
            </a:r>
          </a:p>
          <a:p>
            <a:pPr indent="-342900" lvl="1" marL="9144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800">
                <a:solidFill>
                  <a:schemeClr val="dk1"/>
                </a:solidFill>
              </a:rPr>
              <a:t>10/Dec/2016 – 15/Feb/2017 </a:t>
            </a:r>
          </a:p>
          <a:p>
            <a:pPr indent="-228600" lvl="0" marL="457200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Observation</a:t>
            </a:r>
          </a:p>
          <a:p>
            <a:pPr indent="-342900" lvl="1" marL="9144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800">
                <a:solidFill>
                  <a:schemeClr val="dk1"/>
                </a:solidFill>
              </a:rPr>
              <a:t>Tracked projects: 2070 → 5002</a:t>
            </a:r>
          </a:p>
          <a:p>
            <a:pPr indent="-342900" lvl="1" marL="91440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800">
                <a:solidFill>
                  <a:schemeClr val="dk1"/>
                </a:solidFill>
              </a:rPr>
              <a:t>Triaged commits: 2512 (202 vuls, 2046 nonvuls)</a:t>
            </a:r>
          </a:p>
          <a:p>
            <a:pPr indent="-355600" lvl="0" marL="457200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Performance of the latest model </a:t>
            </a:r>
          </a:p>
          <a:p>
            <a:pPr indent="0" lvl="0" marL="45720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461" name="Shape 461"/>
          <p:cNvGraphicFramePr/>
          <p:nvPr/>
        </p:nvGraphicFramePr>
        <p:xfrm>
          <a:off x="996258" y="37399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{FEC2BA44-2E89-488B-BBB0-48384CCD3F33}</a:tableStyleId>
              </a:tblPr>
              <a:tblGrid>
                <a:gridCol w="1449975"/>
                <a:gridCol w="1449975"/>
                <a:gridCol w="1449975"/>
                <a:gridCol w="1449975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lang="en">
                          <a:solidFill>
                            <a:schemeClr val="lt1"/>
                          </a:solidFill>
                        </a:rPr>
                        <a:t>Threshold Probability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lang="en">
                          <a:solidFill>
                            <a:schemeClr val="lt1"/>
                          </a:solidFill>
                        </a:rPr>
                        <a:t>True Positive rate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lang="en">
                          <a:solidFill>
                            <a:schemeClr val="lt1"/>
                          </a:solidFill>
                        </a:rPr>
                        <a:t>True negative</a:t>
                      </a:r>
                      <a:br>
                        <a:rPr b="0" lang="en">
                          <a:solidFill>
                            <a:schemeClr val="lt1"/>
                          </a:solidFill>
                        </a:rPr>
                      </a:br>
                      <a:r>
                        <a:rPr b="0" lang="en">
                          <a:solidFill>
                            <a:schemeClr val="lt1"/>
                          </a:solidFill>
                        </a:rPr>
                        <a:t>rate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lang="en">
                          <a:solidFill>
                            <a:schemeClr val="lt1"/>
                          </a:solidFill>
                        </a:rPr>
                        <a:t>Positive </a:t>
                      </a:r>
                      <a:r>
                        <a:rPr b="0" lang="en">
                          <a:solidFill>
                            <a:schemeClr val="lt1"/>
                          </a:solidFill>
                        </a:rPr>
                        <a:t>Precision rate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800"/>
                        <a:t>0.80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" sz="1800"/>
                        <a:t>1</a:t>
                      </a:r>
                      <a:r>
                        <a:rPr b="0" i="0" lang="en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r>
                        <a:rPr lang="en" sz="1800"/>
                        <a:t>4</a:t>
                      </a:r>
                      <a:r>
                        <a:rPr b="0" i="0" lang="en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800"/>
                        <a:t>50</a:t>
                      </a:r>
                      <a:r>
                        <a:rPr b="0" i="0" lang="en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Shape 4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Shape 4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Interesting questions</a:t>
            </a:r>
          </a:p>
        </p:txBody>
      </p:sp>
      <p:sp>
        <p:nvSpPr>
          <p:cNvPr id="468" name="Shape 4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Identify more deeply hidden vulnerabilities</a:t>
            </a:r>
          </a:p>
          <a:p>
            <a:pPr indent="-228600" lvl="1" marL="914400" rtl="0">
              <a:spcBef>
                <a:spcPts val="0"/>
              </a:spcBef>
              <a:buClr>
                <a:schemeClr val="dk1"/>
              </a:buClr>
              <a:buChar char="○"/>
            </a:pPr>
            <a:r>
              <a:rPr lang="en">
                <a:solidFill>
                  <a:schemeClr val="dk1"/>
                </a:solidFill>
              </a:rPr>
              <a:t>More features</a:t>
            </a:r>
          </a:p>
          <a:p>
            <a:pPr indent="-228600" lvl="2" marL="1371600" rtl="0">
              <a:spcBef>
                <a:spcPts val="0"/>
              </a:spcBef>
              <a:buClr>
                <a:schemeClr val="dk1"/>
              </a:buClr>
              <a:buChar char="■"/>
            </a:pPr>
            <a:r>
              <a:rPr lang="en">
                <a:solidFill>
                  <a:schemeClr val="dk1"/>
                </a:solidFill>
              </a:rPr>
              <a:t>Program </a:t>
            </a:r>
            <a:r>
              <a:rPr lang="en">
                <a:solidFill>
                  <a:schemeClr val="dk1"/>
                </a:solidFill>
              </a:rPr>
              <a:t>Languages</a:t>
            </a:r>
          </a:p>
          <a:p>
            <a:pPr indent="-228600" lvl="2" marL="1371600" rtl="0">
              <a:spcBef>
                <a:spcPts val="0"/>
              </a:spcBef>
              <a:buClr>
                <a:schemeClr val="dk1"/>
              </a:buClr>
              <a:buChar char="■"/>
            </a:pPr>
            <a:r>
              <a:rPr lang="en">
                <a:solidFill>
                  <a:schemeClr val="dk1"/>
                </a:solidFill>
              </a:rPr>
              <a:t>Code changes, e.g, # of deletions, additions, changed files and directories </a:t>
            </a:r>
          </a:p>
          <a:p>
            <a:pPr indent="-228600" lvl="2" marL="1371600" rtl="0">
              <a:spcBef>
                <a:spcPts val="0"/>
              </a:spcBef>
              <a:buClr>
                <a:schemeClr val="dk1"/>
              </a:buClr>
              <a:buChar char="■"/>
            </a:pPr>
            <a:r>
              <a:rPr lang="en">
                <a:solidFill>
                  <a:schemeClr val="dk1"/>
                </a:solidFill>
              </a:rPr>
              <a:t>Automatic learning semantic features from programs’ Abstract Syntax Trees (ASTs)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Patch recommendation</a:t>
            </a:r>
          </a:p>
          <a:p>
            <a:pPr indent="-228600" lvl="1" marL="914400" rtl="0">
              <a:spcBef>
                <a:spcPts val="0"/>
              </a:spcBef>
              <a:buClr>
                <a:schemeClr val="dk1"/>
              </a:buClr>
              <a:buChar char="○"/>
            </a:pPr>
            <a:r>
              <a:rPr lang="en">
                <a:solidFill>
                  <a:schemeClr val="dk1"/>
                </a:solidFill>
              </a:rPr>
              <a:t>Recommend developers patches or code snippets to fix the similar vulnerabilities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Shape 4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Shape 474"/>
          <p:cNvSpPr txBox="1"/>
          <p:nvPr/>
        </p:nvSpPr>
        <p:spPr>
          <a:xfrm>
            <a:off x="579049" y="3588318"/>
            <a:ext cx="49650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CSRF patch for Administrate</a:t>
            </a:r>
            <a:r>
              <a:rPr i="1" lang="en" sz="1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graphicFrame>
        <p:nvGraphicFramePr>
          <p:cNvPr id="475" name="Shape 475"/>
          <p:cNvGraphicFramePr/>
          <p:nvPr/>
        </p:nvGraphicFramePr>
        <p:xfrm>
          <a:off x="6879170" y="12783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{D7652BE0-4069-488F-B791-C9793B675932}</a:tableStyleId>
              </a:tblPr>
              <a:tblGrid>
                <a:gridCol w="1826950"/>
              </a:tblGrid>
              <a:tr h="46215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Shoppe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D7D31"/>
                    </a:solidFill>
                  </a:tcPr>
                </a:tc>
              </a:tr>
              <a:tr h="46215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Spina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5D8CA"/>
                    </a:solidFill>
                  </a:tcPr>
                </a:tc>
              </a:tr>
              <a:tr h="46215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fat_free_crm 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D7D31"/>
                    </a:solidFill>
                  </a:tcPr>
                </a:tc>
              </a:tr>
              <a:tr h="46215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rails_admin 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5D8CA"/>
                    </a:solidFill>
                  </a:tcPr>
                </a:tc>
              </a:tr>
              <a:tr h="46215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typus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D7D31"/>
                    </a:solidFill>
                  </a:tcPr>
                </a:tc>
              </a:tr>
            </a:tbl>
          </a:graphicData>
        </a:graphic>
      </p:graphicFrame>
      <p:sp>
        <p:nvSpPr>
          <p:cNvPr id="476" name="Shape 476"/>
          <p:cNvSpPr txBox="1"/>
          <p:nvPr/>
        </p:nvSpPr>
        <p:spPr>
          <a:xfrm>
            <a:off x="6870113" y="3603140"/>
            <a:ext cx="1835400" cy="2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Libraries affected by similar CSRF vulnerabilities</a:t>
            </a:r>
          </a:p>
        </p:txBody>
      </p:sp>
      <p:sp>
        <p:nvSpPr>
          <p:cNvPr id="477" name="Shape 477"/>
          <p:cNvSpPr/>
          <p:nvPr/>
        </p:nvSpPr>
        <p:spPr>
          <a:xfrm>
            <a:off x="6381537" y="2424850"/>
            <a:ext cx="311700" cy="267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78" name="Shape 4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950" y="1282365"/>
            <a:ext cx="5795479" cy="2325501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Shape 4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Shape 4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1615" y="1345823"/>
            <a:ext cx="3276409" cy="1254521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485" name="Shape 4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9384" y="2441407"/>
            <a:ext cx="3473128" cy="1274617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486" name="Shape 4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9653" y="994735"/>
            <a:ext cx="3186128" cy="1204712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487" name="Shape 48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50212" y="1963845"/>
            <a:ext cx="3282043" cy="1172849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488" name="Shape 48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15743" y="2948470"/>
            <a:ext cx="3470870" cy="122235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5026856" y="1680208"/>
            <a:ext cx="3943200" cy="17831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b="0" i="0" lang="en" sz="2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YOU to: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23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22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-"/>
            </a:pPr>
            <a:r>
              <a:rPr lang="en" sz="23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b="0" i="0" lang="en" sz="2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eveloper </a:t>
            </a:r>
            <a:r>
              <a:rPr lang="en" sz="23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b="0" i="0" lang="en" sz="2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ools</a:t>
            </a:r>
          </a:p>
          <a:p>
            <a:pPr indent="-2222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-"/>
            </a:pPr>
            <a:r>
              <a:rPr lang="en" sz="23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b="0" i="0" lang="en" sz="2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pen-</a:t>
            </a:r>
            <a:r>
              <a:rPr lang="en" sz="23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b="0" i="0" lang="en" sz="2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ource </a:t>
            </a:r>
            <a:r>
              <a:rPr lang="en" sz="23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b="0" i="0" lang="en" sz="2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ode</a:t>
            </a:r>
          </a:p>
          <a:p>
            <a:pPr indent="-2222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-"/>
            </a:pPr>
            <a:r>
              <a:rPr b="0" i="0" lang="en" sz="2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="0" baseline="30000" i="0" lang="en" sz="2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rd</a:t>
            </a:r>
            <a:r>
              <a:rPr b="0" i="0" lang="en" sz="2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3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b="0" i="0" lang="en" sz="2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arty </a:t>
            </a:r>
            <a:r>
              <a:rPr lang="en" sz="23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b="0" i="0" lang="en" sz="2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evelopers</a:t>
            </a:r>
          </a:p>
        </p:txBody>
      </p:sp>
      <p:sp>
        <p:nvSpPr>
          <p:cNvPr id="124" name="Shape 124"/>
          <p:cNvSpPr txBox="1"/>
          <p:nvPr>
            <p:ph type="title"/>
          </p:nvPr>
        </p:nvSpPr>
        <p:spPr>
          <a:xfrm>
            <a:off x="0" y="0"/>
            <a:ext cx="8848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rIns="34275" tIns="3427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b="0" i="0" lang="en" sz="3100" u="none" cap="none" strike="noStrike">
                <a:solidFill>
                  <a:srgbClr val="FFFFFF"/>
                </a:solidFill>
              </a:rPr>
              <a:t>   Control </a:t>
            </a:r>
            <a:r>
              <a:rPr lang="en" sz="3100">
                <a:solidFill>
                  <a:srgbClr val="FFFFFF"/>
                </a:solidFill>
              </a:rPr>
              <a:t>O</a:t>
            </a:r>
            <a:r>
              <a:rPr b="0" i="0" lang="en" sz="3100" u="none" cap="none" strike="noStrike">
                <a:solidFill>
                  <a:srgbClr val="FFFFFF"/>
                </a:solidFill>
              </a:rPr>
              <a:t>ver </a:t>
            </a:r>
            <a:r>
              <a:rPr lang="en" sz="3100">
                <a:solidFill>
                  <a:srgbClr val="FFFFFF"/>
                </a:solidFill>
              </a:rPr>
              <a:t>W</a:t>
            </a:r>
            <a:r>
              <a:rPr b="0" i="0" lang="en" sz="3100" u="none" cap="none" strike="noStrike">
                <a:solidFill>
                  <a:srgbClr val="FFFFFF"/>
                </a:solidFill>
              </a:rPr>
              <a:t>hat is in </a:t>
            </a:r>
            <a:r>
              <a:rPr lang="en" sz="3100">
                <a:solidFill>
                  <a:srgbClr val="FFFFFF"/>
                </a:solidFill>
              </a:rPr>
              <a:t>Y</a:t>
            </a:r>
            <a:r>
              <a:rPr b="0" i="0" lang="en" sz="3100" u="none" cap="none" strike="noStrike">
                <a:solidFill>
                  <a:srgbClr val="FFFFFF"/>
                </a:solidFill>
              </a:rPr>
              <a:t>our </a:t>
            </a:r>
            <a:r>
              <a:rPr lang="en" sz="3100">
                <a:solidFill>
                  <a:srgbClr val="FFFFFF"/>
                </a:solidFill>
              </a:rPr>
              <a:t>C</a:t>
            </a:r>
            <a:r>
              <a:rPr b="0" i="0" lang="en" sz="3100" u="none" cap="none" strike="noStrike">
                <a:solidFill>
                  <a:srgbClr val="FFFFFF"/>
                </a:solidFill>
              </a:rPr>
              <a:t>ode </a:t>
            </a:r>
            <a:r>
              <a:rPr lang="en" sz="3100">
                <a:solidFill>
                  <a:srgbClr val="FFFFFF"/>
                </a:solidFill>
              </a:rPr>
              <a:t>H</a:t>
            </a:r>
            <a:r>
              <a:rPr b="0" i="0" lang="en" sz="3100" u="none" cap="none" strike="noStrike">
                <a:solidFill>
                  <a:srgbClr val="FFFFFF"/>
                </a:solidFill>
              </a:rPr>
              <a:t>as </a:t>
            </a:r>
            <a:r>
              <a:rPr lang="en" sz="3100">
                <a:solidFill>
                  <a:srgbClr val="FFFFFF"/>
                </a:solidFill>
              </a:rPr>
              <a:t>C</a:t>
            </a:r>
            <a:r>
              <a:rPr b="0" i="0" lang="en" sz="3100" u="none" cap="none" strike="noStrike">
                <a:solidFill>
                  <a:srgbClr val="FFFFFF"/>
                </a:solidFill>
              </a:rPr>
              <a:t>hanged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1700" y="4717613"/>
            <a:ext cx="1757400" cy="4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/>
          <p:nvPr/>
        </p:nvSpPr>
        <p:spPr>
          <a:xfrm>
            <a:off x="758306" y="4320025"/>
            <a:ext cx="35982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Reference : http://anvaka.github.io/allnpmviz.an/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" y="1168002"/>
            <a:ext cx="4080000" cy="327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Shape 4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Shape 494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825" y="448950"/>
            <a:ext cx="6042545" cy="37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Shape 495"/>
          <p:cNvSpPr txBox="1"/>
          <p:nvPr/>
        </p:nvSpPr>
        <p:spPr>
          <a:xfrm>
            <a:off x="1738200" y="4333125"/>
            <a:ext cx="21417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Source: Zero Day Initiative</a:t>
            </a:r>
          </a:p>
        </p:txBody>
      </p:sp>
      <p:sp>
        <p:nvSpPr>
          <p:cNvPr id="496" name="Shape 496"/>
          <p:cNvSpPr txBox="1"/>
          <p:nvPr/>
        </p:nvSpPr>
        <p:spPr>
          <a:xfrm>
            <a:off x="6944500" y="1787625"/>
            <a:ext cx="17526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How do you find new vulnerabilities?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Shape 5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Shape 5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Vulnerability discovery process</a:t>
            </a:r>
          </a:p>
        </p:txBody>
      </p:sp>
      <p:sp>
        <p:nvSpPr>
          <p:cNvPr id="503" name="Shape 50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Manual review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Search for patterns through code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Grep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Static analysis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Post compilation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Fuzzing</a:t>
            </a:r>
          </a:p>
          <a:p>
            <a:pPr indent="-228600" lvl="1" marL="91440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Testing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Shape 5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Shape 5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Derived vulnerabilities</a:t>
            </a:r>
          </a:p>
        </p:txBody>
      </p:sp>
      <p:sp>
        <p:nvSpPr>
          <p:cNvPr id="510" name="Shape 5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Exploitable usage of vulnerable library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Copy-paste vulnerable code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Similar issue in a different place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Shape 5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Shape 5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Tree</a:t>
            </a:r>
            <a:r>
              <a:rPr lang="en"/>
              <a:t> structures occur frequently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7" name="Shape 517"/>
          <p:cNvSpPr txBox="1"/>
          <p:nvPr>
            <p:ph idx="1" type="body"/>
          </p:nvPr>
        </p:nvSpPr>
        <p:spPr>
          <a:xfrm>
            <a:off x="311700" y="1152475"/>
            <a:ext cx="3204300" cy="1557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Abstract syntax trees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Subclass hierarchies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518" name="Shape 5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5025" y="1152475"/>
            <a:ext cx="4275644" cy="3309374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Shape 519"/>
          <p:cNvSpPr txBox="1"/>
          <p:nvPr>
            <p:ph idx="1" type="body"/>
          </p:nvPr>
        </p:nvSpPr>
        <p:spPr>
          <a:xfrm>
            <a:off x="3688825" y="4535550"/>
            <a:ext cx="3877200" cy="3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Reference: http://hackflow.com/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Shape 5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Shape 5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/>
              <a:t>Graph</a:t>
            </a:r>
            <a:r>
              <a:rPr lang="en"/>
              <a:t> structures occur frequently</a:t>
            </a:r>
          </a:p>
        </p:txBody>
      </p:sp>
      <p:sp>
        <p:nvSpPr>
          <p:cNvPr id="526" name="Shape 5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Abstract syntax trees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chemeClr val="dk1"/>
                </a:solidFill>
              </a:rPr>
              <a:t>Subclass hierarchies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Dependency graphs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Call graphs</a:t>
            </a:r>
          </a:p>
        </p:txBody>
      </p:sp>
      <p:pic>
        <p:nvPicPr>
          <p:cNvPr id="527" name="Shape 5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2400" y="1435408"/>
            <a:ext cx="5082400" cy="2272674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Shape 528"/>
          <p:cNvSpPr txBox="1"/>
          <p:nvPr>
            <p:ph idx="1" type="body"/>
          </p:nvPr>
        </p:nvSpPr>
        <p:spPr>
          <a:xfrm>
            <a:off x="3460225" y="3697350"/>
            <a:ext cx="4658700" cy="1557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Reference: </a:t>
            </a:r>
            <a:r>
              <a:rPr lang="en" sz="1200">
                <a:solidFill>
                  <a:srgbClr val="FFFFFF"/>
                </a:solidFill>
              </a:rPr>
              <a:t>http://stackoverflow.com/questions/12790337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Lots of effort poured into tracking open source libraries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Binary blobs in S3 aren’t useful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Lots more interesting analysis possible; how to make sense of data?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534" name="Shape 5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Shape 5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Structured knowledge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Shape 5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Shape 5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Knowledge graphs: Rails 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protect_from_forgery</a:t>
            </a:r>
          </a:p>
        </p:txBody>
      </p:sp>
      <p:sp>
        <p:nvSpPr>
          <p:cNvPr id="542" name="Shape 542"/>
          <p:cNvSpPr/>
          <p:nvPr/>
        </p:nvSpPr>
        <p:spPr>
          <a:xfrm>
            <a:off x="1412125" y="1508750"/>
            <a:ext cx="933600" cy="659100"/>
          </a:xfrm>
          <a:prstGeom prst="ellipse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Rails</a:t>
            </a:r>
          </a:p>
        </p:txBody>
      </p:sp>
      <p:sp>
        <p:nvSpPr>
          <p:cNvPr id="543" name="Shape 543"/>
          <p:cNvSpPr/>
          <p:nvPr/>
        </p:nvSpPr>
        <p:spPr>
          <a:xfrm>
            <a:off x="719900" y="3245700"/>
            <a:ext cx="1229700" cy="659100"/>
          </a:xfrm>
          <a:prstGeom prst="ellipse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MyApp</a:t>
            </a:r>
          </a:p>
        </p:txBody>
      </p:sp>
      <p:sp>
        <p:nvSpPr>
          <p:cNvPr id="544" name="Shape 544"/>
          <p:cNvSpPr/>
          <p:nvPr/>
        </p:nvSpPr>
        <p:spPr>
          <a:xfrm>
            <a:off x="5088725" y="1592200"/>
            <a:ext cx="2874600" cy="428700"/>
          </a:xfrm>
          <a:prstGeom prst="ellipse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ActionController::Base</a:t>
            </a:r>
          </a:p>
        </p:txBody>
      </p:sp>
      <p:sp>
        <p:nvSpPr>
          <p:cNvPr id="545" name="Shape 545"/>
          <p:cNvSpPr/>
          <p:nvPr/>
        </p:nvSpPr>
        <p:spPr>
          <a:xfrm>
            <a:off x="5369225" y="4121700"/>
            <a:ext cx="2639700" cy="388200"/>
          </a:xfrm>
          <a:prstGeom prst="ellipse">
            <a:avLst/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protect_from_forgery</a:t>
            </a:r>
          </a:p>
        </p:txBody>
      </p:sp>
      <p:sp>
        <p:nvSpPr>
          <p:cNvPr id="546" name="Shape 546"/>
          <p:cNvSpPr/>
          <p:nvPr/>
        </p:nvSpPr>
        <p:spPr>
          <a:xfrm>
            <a:off x="2657150" y="4310075"/>
            <a:ext cx="1752600" cy="428700"/>
          </a:xfrm>
          <a:prstGeom prst="ellipse">
            <a:avLst/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my_method</a:t>
            </a:r>
          </a:p>
        </p:txBody>
      </p:sp>
      <p:sp>
        <p:nvSpPr>
          <p:cNvPr id="547" name="Shape 547"/>
          <p:cNvSpPr/>
          <p:nvPr/>
        </p:nvSpPr>
        <p:spPr>
          <a:xfrm>
            <a:off x="5689600" y="2418950"/>
            <a:ext cx="2874600" cy="428700"/>
          </a:xfrm>
          <a:prstGeom prst="ellipse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ApplicationController</a:t>
            </a:r>
          </a:p>
        </p:txBody>
      </p:sp>
      <p:sp>
        <p:nvSpPr>
          <p:cNvPr id="548" name="Shape 548"/>
          <p:cNvSpPr/>
          <p:nvPr/>
        </p:nvSpPr>
        <p:spPr>
          <a:xfrm>
            <a:off x="3404100" y="3226562"/>
            <a:ext cx="1830600" cy="428700"/>
          </a:xfrm>
          <a:prstGeom prst="ellipse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MyController</a:t>
            </a:r>
          </a:p>
        </p:txBody>
      </p:sp>
      <p:cxnSp>
        <p:nvCxnSpPr>
          <p:cNvPr id="549" name="Shape 549"/>
          <p:cNvCxnSpPr>
            <a:stCxn id="543" idx="5"/>
            <a:endCxn id="546" idx="1"/>
          </p:cNvCxnSpPr>
          <p:nvPr/>
        </p:nvCxnSpPr>
        <p:spPr>
          <a:xfrm flipH="1" rot="-5400000">
            <a:off x="2059314" y="3518477"/>
            <a:ext cx="564600" cy="1144200"/>
          </a:xfrm>
          <a:prstGeom prst="curvedConnector3">
            <a:avLst>
              <a:gd fmla="val 52986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50" name="Shape 550"/>
          <p:cNvCxnSpPr>
            <a:stCxn id="543" idx="6"/>
            <a:endCxn id="548" idx="2"/>
          </p:cNvCxnSpPr>
          <p:nvPr/>
        </p:nvCxnSpPr>
        <p:spPr>
          <a:xfrm flipH="1" rot="10800000">
            <a:off x="1949600" y="3440850"/>
            <a:ext cx="1454400" cy="134400"/>
          </a:xfrm>
          <a:prstGeom prst="curvedConnector3">
            <a:avLst>
              <a:gd fmla="val 50003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51" name="Shape 551"/>
          <p:cNvCxnSpPr>
            <a:stCxn id="542" idx="6"/>
            <a:endCxn id="544" idx="2"/>
          </p:cNvCxnSpPr>
          <p:nvPr/>
        </p:nvCxnSpPr>
        <p:spPr>
          <a:xfrm flipH="1" rot="10800000">
            <a:off x="2345725" y="1806500"/>
            <a:ext cx="2742900" cy="31800"/>
          </a:xfrm>
          <a:prstGeom prst="curvedConnector3">
            <a:avLst>
              <a:gd fmla="val 50002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52" name="Shape 552"/>
          <p:cNvCxnSpPr>
            <a:stCxn id="548" idx="0"/>
            <a:endCxn id="544" idx="3"/>
          </p:cNvCxnSpPr>
          <p:nvPr/>
        </p:nvCxnSpPr>
        <p:spPr>
          <a:xfrm rot="-5400000">
            <a:off x="4280400" y="1997162"/>
            <a:ext cx="1268400" cy="1190400"/>
          </a:xfrm>
          <a:prstGeom prst="curvedConnector3">
            <a:avLst>
              <a:gd fmla="val 47527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53" name="Shape 553"/>
          <p:cNvCxnSpPr>
            <a:stCxn id="544" idx="4"/>
            <a:endCxn id="547" idx="0"/>
          </p:cNvCxnSpPr>
          <p:nvPr/>
        </p:nvCxnSpPr>
        <p:spPr>
          <a:xfrm flipH="1" rot="-5400000">
            <a:off x="6627425" y="1919500"/>
            <a:ext cx="398100" cy="600900"/>
          </a:xfrm>
          <a:prstGeom prst="curvedConnector3">
            <a:avLst>
              <a:gd fmla="val 49994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triangle"/>
            <a:tailEnd len="lg" w="lg" type="none"/>
          </a:ln>
        </p:spPr>
      </p:cxnSp>
      <p:cxnSp>
        <p:nvCxnSpPr>
          <p:cNvPr id="554" name="Shape 554"/>
          <p:cNvCxnSpPr>
            <a:stCxn id="547" idx="4"/>
            <a:endCxn id="545" idx="0"/>
          </p:cNvCxnSpPr>
          <p:nvPr/>
        </p:nvCxnSpPr>
        <p:spPr>
          <a:xfrm rot="5400000">
            <a:off x="6271000" y="3265850"/>
            <a:ext cx="1274100" cy="437700"/>
          </a:xfrm>
          <a:prstGeom prst="curvedConnector3">
            <a:avLst>
              <a:gd fmla="val 49998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triangle"/>
            <a:tailEnd len="lg" w="lg" type="none"/>
          </a:ln>
        </p:spPr>
      </p:cxnSp>
      <p:cxnSp>
        <p:nvCxnSpPr>
          <p:cNvPr id="555" name="Shape 555"/>
          <p:cNvCxnSpPr>
            <a:stCxn id="548" idx="4"/>
            <a:endCxn id="546" idx="0"/>
          </p:cNvCxnSpPr>
          <p:nvPr/>
        </p:nvCxnSpPr>
        <p:spPr>
          <a:xfrm rot="5400000">
            <a:off x="3598950" y="3589712"/>
            <a:ext cx="654900" cy="786000"/>
          </a:xfrm>
          <a:prstGeom prst="curvedConnector3">
            <a:avLst>
              <a:gd fmla="val 49993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triangle"/>
            <a:tailEnd len="lg" w="lg" type="none"/>
          </a:ln>
        </p:spPr>
      </p:cxnSp>
      <p:sp>
        <p:nvSpPr>
          <p:cNvPr id="556" name="Shape 556"/>
          <p:cNvSpPr txBox="1"/>
          <p:nvPr/>
        </p:nvSpPr>
        <p:spPr>
          <a:xfrm>
            <a:off x="6843600" y="3422175"/>
            <a:ext cx="8694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D9D9D9"/>
                </a:solidFill>
                <a:latin typeface="Roboto Mono"/>
                <a:ea typeface="Roboto Mono"/>
                <a:cs typeface="Roboto Mono"/>
                <a:sym typeface="Roboto Mono"/>
              </a:rPr>
              <a:t>calls</a:t>
            </a:r>
          </a:p>
        </p:txBody>
      </p:sp>
      <p:sp>
        <p:nvSpPr>
          <p:cNvPr id="557" name="Shape 557"/>
          <p:cNvSpPr txBox="1"/>
          <p:nvPr/>
        </p:nvSpPr>
        <p:spPr>
          <a:xfrm>
            <a:off x="4076200" y="3844525"/>
            <a:ext cx="8694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D9D9D9"/>
                </a:solidFill>
                <a:latin typeface="Roboto Mono"/>
                <a:ea typeface="Roboto Mono"/>
                <a:cs typeface="Roboto Mono"/>
                <a:sym typeface="Roboto Mono"/>
              </a:rPr>
              <a:t>calls</a:t>
            </a:r>
          </a:p>
        </p:txBody>
      </p:sp>
      <p:sp>
        <p:nvSpPr>
          <p:cNvPr id="558" name="Shape 558"/>
          <p:cNvSpPr txBox="1"/>
          <p:nvPr/>
        </p:nvSpPr>
        <p:spPr>
          <a:xfrm>
            <a:off x="4258975" y="2369175"/>
            <a:ext cx="8694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D9D9D9"/>
                </a:solidFill>
                <a:latin typeface="Roboto Mono"/>
                <a:ea typeface="Roboto Mono"/>
                <a:cs typeface="Roboto Mono"/>
                <a:sym typeface="Roboto Mono"/>
              </a:rPr>
              <a:t>extends</a:t>
            </a:r>
          </a:p>
        </p:txBody>
      </p:sp>
      <p:sp>
        <p:nvSpPr>
          <p:cNvPr id="559" name="Shape 559"/>
          <p:cNvSpPr txBox="1"/>
          <p:nvPr/>
        </p:nvSpPr>
        <p:spPr>
          <a:xfrm>
            <a:off x="7002175" y="2064375"/>
            <a:ext cx="8694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D9D9D9"/>
                </a:solidFill>
                <a:latin typeface="Roboto Mono"/>
                <a:ea typeface="Roboto Mono"/>
                <a:cs typeface="Roboto Mono"/>
                <a:sym typeface="Roboto Mono"/>
              </a:rPr>
              <a:t>extends</a:t>
            </a:r>
          </a:p>
        </p:txBody>
      </p:sp>
      <p:sp>
        <p:nvSpPr>
          <p:cNvPr id="560" name="Shape 560"/>
          <p:cNvSpPr txBox="1"/>
          <p:nvPr/>
        </p:nvSpPr>
        <p:spPr>
          <a:xfrm>
            <a:off x="3358975" y="1526800"/>
            <a:ext cx="8694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D9D9D9"/>
                </a:solidFill>
                <a:latin typeface="Roboto Mono"/>
                <a:ea typeface="Roboto Mono"/>
                <a:cs typeface="Roboto Mono"/>
                <a:sym typeface="Roboto Mono"/>
              </a:rPr>
              <a:t>has_class</a:t>
            </a:r>
          </a:p>
        </p:txBody>
      </p:sp>
      <p:sp>
        <p:nvSpPr>
          <p:cNvPr id="561" name="Shape 561"/>
          <p:cNvSpPr txBox="1"/>
          <p:nvPr/>
        </p:nvSpPr>
        <p:spPr>
          <a:xfrm>
            <a:off x="2259975" y="3150362"/>
            <a:ext cx="8694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D9D9D9"/>
                </a:solidFill>
                <a:latin typeface="Roboto Mono"/>
                <a:ea typeface="Roboto Mono"/>
                <a:cs typeface="Roboto Mono"/>
                <a:sym typeface="Roboto Mono"/>
              </a:rPr>
              <a:t>has_class</a:t>
            </a:r>
          </a:p>
        </p:txBody>
      </p:sp>
      <p:sp>
        <p:nvSpPr>
          <p:cNvPr id="562" name="Shape 562"/>
          <p:cNvSpPr txBox="1"/>
          <p:nvPr/>
        </p:nvSpPr>
        <p:spPr>
          <a:xfrm>
            <a:off x="2174150" y="3828150"/>
            <a:ext cx="10053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D9D9D9"/>
                </a:solidFill>
                <a:latin typeface="Roboto Mono"/>
                <a:ea typeface="Roboto Mono"/>
                <a:cs typeface="Roboto Mono"/>
                <a:sym typeface="Roboto Mono"/>
              </a:rPr>
              <a:t>has_method</a:t>
            </a:r>
          </a:p>
        </p:txBody>
      </p:sp>
      <p:cxnSp>
        <p:nvCxnSpPr>
          <p:cNvPr id="563" name="Shape 563"/>
          <p:cNvCxnSpPr>
            <a:stCxn id="543" idx="0"/>
            <a:endCxn id="542" idx="4"/>
          </p:cNvCxnSpPr>
          <p:nvPr/>
        </p:nvCxnSpPr>
        <p:spPr>
          <a:xfrm rot="-5400000">
            <a:off x="1067900" y="2434650"/>
            <a:ext cx="1077900" cy="544200"/>
          </a:xfrm>
          <a:prstGeom prst="curvedConnector3">
            <a:avLst>
              <a:gd fmla="val 49998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564" name="Shape 564"/>
          <p:cNvSpPr/>
          <p:nvPr/>
        </p:nvSpPr>
        <p:spPr>
          <a:xfrm>
            <a:off x="2078350" y="1980925"/>
            <a:ext cx="933600" cy="5727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/>
              <a:t>language: ruby</a:t>
            </a:r>
          </a:p>
          <a:p>
            <a:pPr lvl="0">
              <a:spcBef>
                <a:spcPts val="0"/>
              </a:spcBef>
              <a:buNone/>
            </a:pPr>
            <a:r>
              <a:rPr lang="en" sz="800"/>
              <a:t>version: 5.0.1</a:t>
            </a:r>
          </a:p>
        </p:txBody>
      </p:sp>
      <p:sp>
        <p:nvSpPr>
          <p:cNvPr id="565" name="Shape 565"/>
          <p:cNvSpPr txBox="1"/>
          <p:nvPr/>
        </p:nvSpPr>
        <p:spPr>
          <a:xfrm>
            <a:off x="695125" y="2478750"/>
            <a:ext cx="9747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D9D9D9"/>
                </a:solidFill>
                <a:latin typeface="Roboto Mono"/>
                <a:ea typeface="Roboto Mono"/>
                <a:cs typeface="Roboto Mono"/>
                <a:sym typeface="Roboto Mono"/>
              </a:rPr>
              <a:t>depends_on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Shape 5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Shape 5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Knowledge graphs: Apache Commons Collections</a:t>
            </a:r>
          </a:p>
        </p:txBody>
      </p:sp>
      <p:sp>
        <p:nvSpPr>
          <p:cNvPr id="572" name="Shape 572"/>
          <p:cNvSpPr/>
          <p:nvPr/>
        </p:nvSpPr>
        <p:spPr>
          <a:xfrm>
            <a:off x="1259725" y="1400125"/>
            <a:ext cx="1830600" cy="843900"/>
          </a:xfrm>
          <a:prstGeom prst="ellipse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Apache Commons Collections</a:t>
            </a:r>
          </a:p>
        </p:txBody>
      </p:sp>
      <p:sp>
        <p:nvSpPr>
          <p:cNvPr id="573" name="Shape 573"/>
          <p:cNvSpPr/>
          <p:nvPr/>
        </p:nvSpPr>
        <p:spPr>
          <a:xfrm>
            <a:off x="719900" y="3245700"/>
            <a:ext cx="1229700" cy="659100"/>
          </a:xfrm>
          <a:prstGeom prst="ellipse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MyApp</a:t>
            </a:r>
          </a:p>
        </p:txBody>
      </p:sp>
      <p:sp>
        <p:nvSpPr>
          <p:cNvPr id="574" name="Shape 574"/>
          <p:cNvSpPr/>
          <p:nvPr/>
        </p:nvSpPr>
        <p:spPr>
          <a:xfrm>
            <a:off x="5088725" y="1592200"/>
            <a:ext cx="2874600" cy="428700"/>
          </a:xfrm>
          <a:prstGeom prst="ellipse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ObjectInputStream</a:t>
            </a:r>
          </a:p>
        </p:txBody>
      </p:sp>
      <p:sp>
        <p:nvSpPr>
          <p:cNvPr id="575" name="Shape 575"/>
          <p:cNvSpPr/>
          <p:nvPr/>
        </p:nvSpPr>
        <p:spPr>
          <a:xfrm>
            <a:off x="2733350" y="4157675"/>
            <a:ext cx="1752600" cy="428700"/>
          </a:xfrm>
          <a:prstGeom prst="ellipse">
            <a:avLst/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my_method</a:t>
            </a:r>
          </a:p>
        </p:txBody>
      </p:sp>
      <p:sp>
        <p:nvSpPr>
          <p:cNvPr id="576" name="Shape 576"/>
          <p:cNvSpPr/>
          <p:nvPr/>
        </p:nvSpPr>
        <p:spPr>
          <a:xfrm>
            <a:off x="5689600" y="2418950"/>
            <a:ext cx="2874600" cy="428700"/>
          </a:xfrm>
          <a:prstGeom prst="ellipse">
            <a:avLst/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readObject</a:t>
            </a:r>
          </a:p>
        </p:txBody>
      </p:sp>
      <p:sp>
        <p:nvSpPr>
          <p:cNvPr id="577" name="Shape 577"/>
          <p:cNvSpPr/>
          <p:nvPr/>
        </p:nvSpPr>
        <p:spPr>
          <a:xfrm>
            <a:off x="3392650" y="2951137"/>
            <a:ext cx="2420100" cy="428700"/>
          </a:xfrm>
          <a:prstGeom prst="ellipse">
            <a:avLst/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my_safe_method</a:t>
            </a:r>
          </a:p>
        </p:txBody>
      </p:sp>
      <p:cxnSp>
        <p:nvCxnSpPr>
          <p:cNvPr id="578" name="Shape 578"/>
          <p:cNvCxnSpPr>
            <a:stCxn id="573" idx="5"/>
            <a:endCxn id="575" idx="1"/>
          </p:cNvCxnSpPr>
          <p:nvPr/>
        </p:nvCxnSpPr>
        <p:spPr>
          <a:xfrm flipH="1" rot="-5400000">
            <a:off x="2173614" y="3404177"/>
            <a:ext cx="412200" cy="1220400"/>
          </a:xfrm>
          <a:prstGeom prst="curvedConnector3">
            <a:avLst>
              <a:gd fmla="val 54090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79" name="Shape 579"/>
          <p:cNvCxnSpPr>
            <a:stCxn id="573" idx="6"/>
            <a:endCxn id="577" idx="2"/>
          </p:cNvCxnSpPr>
          <p:nvPr/>
        </p:nvCxnSpPr>
        <p:spPr>
          <a:xfrm flipH="1" rot="10800000">
            <a:off x="1949600" y="3165450"/>
            <a:ext cx="1443000" cy="409800"/>
          </a:xfrm>
          <a:prstGeom prst="curvedConnector3">
            <a:avLst>
              <a:gd fmla="val 50002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80" name="Shape 580"/>
          <p:cNvCxnSpPr>
            <a:stCxn id="572" idx="6"/>
            <a:endCxn id="574" idx="2"/>
          </p:cNvCxnSpPr>
          <p:nvPr/>
        </p:nvCxnSpPr>
        <p:spPr>
          <a:xfrm flipH="1" rot="10800000">
            <a:off x="3090325" y="1806475"/>
            <a:ext cx="1998300" cy="15600"/>
          </a:xfrm>
          <a:prstGeom prst="curvedConnector3">
            <a:avLst>
              <a:gd fmla="val 50003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81" name="Shape 581"/>
          <p:cNvCxnSpPr>
            <a:stCxn id="574" idx="4"/>
            <a:endCxn id="576" idx="0"/>
          </p:cNvCxnSpPr>
          <p:nvPr/>
        </p:nvCxnSpPr>
        <p:spPr>
          <a:xfrm flipH="1" rot="-5400000">
            <a:off x="6627425" y="1919500"/>
            <a:ext cx="398100" cy="600900"/>
          </a:xfrm>
          <a:prstGeom prst="curvedConnector3">
            <a:avLst>
              <a:gd fmla="val 49994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82" name="Shape 582"/>
          <p:cNvCxnSpPr>
            <a:stCxn id="576" idx="4"/>
            <a:endCxn id="583" idx="0"/>
          </p:cNvCxnSpPr>
          <p:nvPr/>
        </p:nvCxnSpPr>
        <p:spPr>
          <a:xfrm rot="5400000">
            <a:off x="6326650" y="3233900"/>
            <a:ext cx="1186500" cy="414000"/>
          </a:xfrm>
          <a:prstGeom prst="curvedConnector3">
            <a:avLst>
              <a:gd fmla="val 50002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triangle"/>
            <a:tailEnd len="lg" w="lg" type="none"/>
          </a:ln>
        </p:spPr>
      </p:cxnSp>
      <p:cxnSp>
        <p:nvCxnSpPr>
          <p:cNvPr id="584" name="Shape 584"/>
          <p:cNvCxnSpPr>
            <a:stCxn id="577" idx="4"/>
            <a:endCxn id="575" idx="0"/>
          </p:cNvCxnSpPr>
          <p:nvPr/>
        </p:nvCxnSpPr>
        <p:spPr>
          <a:xfrm rot="5400000">
            <a:off x="3717250" y="3272287"/>
            <a:ext cx="777900" cy="993000"/>
          </a:xfrm>
          <a:prstGeom prst="curvedConnector3">
            <a:avLst>
              <a:gd fmla="val 49996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triangle"/>
            <a:tailEnd len="lg" w="lg" type="none"/>
          </a:ln>
        </p:spPr>
      </p:cxnSp>
      <p:sp>
        <p:nvSpPr>
          <p:cNvPr id="585" name="Shape 585"/>
          <p:cNvSpPr txBox="1"/>
          <p:nvPr/>
        </p:nvSpPr>
        <p:spPr>
          <a:xfrm>
            <a:off x="6843600" y="3422175"/>
            <a:ext cx="8694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D9D9D9"/>
                </a:solidFill>
                <a:latin typeface="Roboto Mono"/>
                <a:ea typeface="Roboto Mono"/>
                <a:cs typeface="Roboto Mono"/>
                <a:sym typeface="Roboto Mono"/>
              </a:rPr>
              <a:t>calls</a:t>
            </a:r>
          </a:p>
        </p:txBody>
      </p:sp>
      <p:sp>
        <p:nvSpPr>
          <p:cNvPr id="586" name="Shape 586"/>
          <p:cNvSpPr txBox="1"/>
          <p:nvPr/>
        </p:nvSpPr>
        <p:spPr>
          <a:xfrm>
            <a:off x="4000000" y="3920725"/>
            <a:ext cx="8694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D9D9D9"/>
                </a:solidFill>
                <a:latin typeface="Roboto Mono"/>
                <a:ea typeface="Roboto Mono"/>
                <a:cs typeface="Roboto Mono"/>
                <a:sym typeface="Roboto Mono"/>
              </a:rPr>
              <a:t>calls</a:t>
            </a:r>
          </a:p>
        </p:txBody>
      </p:sp>
      <p:sp>
        <p:nvSpPr>
          <p:cNvPr id="587" name="Shape 587"/>
          <p:cNvSpPr txBox="1"/>
          <p:nvPr/>
        </p:nvSpPr>
        <p:spPr>
          <a:xfrm>
            <a:off x="7002175" y="1988175"/>
            <a:ext cx="8694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D9D9D9"/>
                </a:solidFill>
                <a:latin typeface="Roboto Mono"/>
                <a:ea typeface="Roboto Mono"/>
                <a:cs typeface="Roboto Mono"/>
                <a:sym typeface="Roboto Mono"/>
              </a:rPr>
              <a:t>method</a:t>
            </a:r>
          </a:p>
        </p:txBody>
      </p:sp>
      <p:sp>
        <p:nvSpPr>
          <p:cNvPr id="588" name="Shape 588"/>
          <p:cNvSpPr txBox="1"/>
          <p:nvPr/>
        </p:nvSpPr>
        <p:spPr>
          <a:xfrm>
            <a:off x="3511375" y="1526800"/>
            <a:ext cx="8694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D9D9D9"/>
                </a:solidFill>
                <a:latin typeface="Roboto Mono"/>
                <a:ea typeface="Roboto Mono"/>
                <a:cs typeface="Roboto Mono"/>
                <a:sym typeface="Roboto Mono"/>
              </a:rPr>
              <a:t>has_class</a:t>
            </a:r>
          </a:p>
        </p:txBody>
      </p:sp>
      <p:sp>
        <p:nvSpPr>
          <p:cNvPr id="589" name="Shape 589"/>
          <p:cNvSpPr txBox="1"/>
          <p:nvPr/>
        </p:nvSpPr>
        <p:spPr>
          <a:xfrm>
            <a:off x="2183775" y="2921775"/>
            <a:ext cx="9747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D9D9D9"/>
                </a:solidFill>
                <a:latin typeface="Roboto Mono"/>
                <a:ea typeface="Roboto Mono"/>
                <a:cs typeface="Roboto Mono"/>
                <a:sym typeface="Roboto Mono"/>
              </a:rPr>
              <a:t>has_method</a:t>
            </a:r>
          </a:p>
        </p:txBody>
      </p:sp>
      <p:sp>
        <p:nvSpPr>
          <p:cNvPr id="590" name="Shape 590"/>
          <p:cNvSpPr txBox="1"/>
          <p:nvPr/>
        </p:nvSpPr>
        <p:spPr>
          <a:xfrm>
            <a:off x="2174150" y="3751950"/>
            <a:ext cx="10053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D9D9D9"/>
                </a:solidFill>
                <a:latin typeface="Roboto Mono"/>
                <a:ea typeface="Roboto Mono"/>
                <a:cs typeface="Roboto Mono"/>
                <a:sym typeface="Roboto Mono"/>
              </a:rPr>
              <a:t>has_method</a:t>
            </a:r>
          </a:p>
        </p:txBody>
      </p:sp>
      <p:cxnSp>
        <p:nvCxnSpPr>
          <p:cNvPr id="591" name="Shape 591"/>
          <p:cNvCxnSpPr>
            <a:stCxn id="573" idx="0"/>
            <a:endCxn id="572" idx="4"/>
          </p:cNvCxnSpPr>
          <p:nvPr/>
        </p:nvCxnSpPr>
        <p:spPr>
          <a:xfrm rot="-5400000">
            <a:off x="1254050" y="2324700"/>
            <a:ext cx="1001700" cy="8403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592" name="Shape 592"/>
          <p:cNvSpPr/>
          <p:nvPr/>
        </p:nvSpPr>
        <p:spPr>
          <a:xfrm>
            <a:off x="2447550" y="2140575"/>
            <a:ext cx="933600" cy="5727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/>
              <a:t>language: java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/>
              <a:t>version: 3.2.1</a:t>
            </a:r>
          </a:p>
        </p:txBody>
      </p:sp>
      <p:sp>
        <p:nvSpPr>
          <p:cNvPr id="593" name="Shape 593"/>
          <p:cNvSpPr txBox="1"/>
          <p:nvPr/>
        </p:nvSpPr>
        <p:spPr>
          <a:xfrm>
            <a:off x="695125" y="2478750"/>
            <a:ext cx="9747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D9D9D9"/>
                </a:solidFill>
                <a:latin typeface="Roboto Mono"/>
                <a:ea typeface="Roboto Mono"/>
                <a:cs typeface="Roboto Mono"/>
                <a:sym typeface="Roboto Mono"/>
              </a:rPr>
              <a:t>depends_on</a:t>
            </a:r>
          </a:p>
        </p:txBody>
      </p:sp>
      <p:sp>
        <p:nvSpPr>
          <p:cNvPr id="583" name="Shape 583"/>
          <p:cNvSpPr/>
          <p:nvPr/>
        </p:nvSpPr>
        <p:spPr>
          <a:xfrm>
            <a:off x="5502850" y="4034200"/>
            <a:ext cx="2420100" cy="428700"/>
          </a:xfrm>
          <a:prstGeom prst="ellipse">
            <a:avLst/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my_nice_method</a:t>
            </a:r>
          </a:p>
        </p:txBody>
      </p:sp>
      <p:cxnSp>
        <p:nvCxnSpPr>
          <p:cNvPr id="594" name="Shape 594"/>
          <p:cNvCxnSpPr>
            <a:stCxn id="583" idx="2"/>
            <a:endCxn id="575" idx="6"/>
          </p:cNvCxnSpPr>
          <p:nvPr/>
        </p:nvCxnSpPr>
        <p:spPr>
          <a:xfrm flipH="1">
            <a:off x="4485850" y="4248550"/>
            <a:ext cx="1017000" cy="123600"/>
          </a:xfrm>
          <a:prstGeom prst="curvedConnector3">
            <a:avLst>
              <a:gd fmla="val 49995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triangle"/>
            <a:tailEnd len="lg" w="lg" type="none"/>
          </a:ln>
        </p:spPr>
      </p:cxnSp>
      <p:sp>
        <p:nvSpPr>
          <p:cNvPr id="595" name="Shape 595"/>
          <p:cNvSpPr txBox="1"/>
          <p:nvPr/>
        </p:nvSpPr>
        <p:spPr>
          <a:xfrm>
            <a:off x="4877937" y="4248550"/>
            <a:ext cx="8694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D9D9D9"/>
                </a:solidFill>
                <a:latin typeface="Roboto Mono"/>
                <a:ea typeface="Roboto Mono"/>
                <a:cs typeface="Roboto Mono"/>
                <a:sym typeface="Roboto Mono"/>
              </a:rPr>
              <a:t>calls</a:t>
            </a:r>
          </a:p>
        </p:txBody>
      </p:sp>
      <p:cxnSp>
        <p:nvCxnSpPr>
          <p:cNvPr id="596" name="Shape 596"/>
          <p:cNvCxnSpPr>
            <a:stCxn id="573" idx="4"/>
            <a:endCxn id="583" idx="4"/>
          </p:cNvCxnSpPr>
          <p:nvPr/>
        </p:nvCxnSpPr>
        <p:spPr>
          <a:xfrm flipH="1" rot="-5400000">
            <a:off x="3744800" y="1494750"/>
            <a:ext cx="558000" cy="5378100"/>
          </a:xfrm>
          <a:prstGeom prst="curvedConnector3">
            <a:avLst>
              <a:gd fmla="val 166658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597" name="Shape 597"/>
          <p:cNvSpPr txBox="1"/>
          <p:nvPr/>
        </p:nvSpPr>
        <p:spPr>
          <a:xfrm>
            <a:off x="3878800" y="4829300"/>
            <a:ext cx="10581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D9D9D9"/>
                </a:solidFill>
                <a:latin typeface="Roboto Mono"/>
                <a:ea typeface="Roboto Mono"/>
                <a:cs typeface="Roboto Mono"/>
                <a:sym typeface="Roboto Mono"/>
              </a:rPr>
              <a:t>has_method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" name="Shape 6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Shape 6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Building a knowledge base</a:t>
            </a:r>
          </a:p>
        </p:txBody>
      </p:sp>
      <p:sp>
        <p:nvSpPr>
          <p:cNvPr id="604" name="Shape 60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Analysis is costly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Store graphs for offline processing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Relating data across domains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Composing complex queries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chemeClr val="dk1"/>
                </a:solidFill>
              </a:rPr>
              <a:t>A library is calling some method AND has a vulnerable dependency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Shape 6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Shape 610"/>
          <p:cNvSpPr txBox="1"/>
          <p:nvPr>
            <p:ph idx="1" type="body"/>
          </p:nvPr>
        </p:nvSpPr>
        <p:spPr>
          <a:xfrm>
            <a:off x="311700" y="1152475"/>
            <a:ext cx="53814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I</a:t>
            </a:r>
            <a:r>
              <a:rPr lang="en">
                <a:solidFill>
                  <a:srgbClr val="FFFFFF"/>
                </a:solidFill>
              </a:rPr>
              <a:t>ndex-free adjacency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No joins; first-class relationships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O(1) relationships, down from O(log n)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Matter with many recursive joins, i.e. traversal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Computation as traversal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Declarative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Supports ad hoc analysis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TinkerPop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chemeClr val="dk1"/>
                </a:solidFill>
              </a:rPr>
              <a:t>Gremlin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chemeClr val="dk1"/>
                </a:solidFill>
              </a:rPr>
              <a:t>Common algorithms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11" name="Shape 6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Graph databases</a:t>
            </a:r>
          </a:p>
        </p:txBody>
      </p:sp>
      <p:pic>
        <p:nvPicPr>
          <p:cNvPr id="612" name="Shape 6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3225" y="771525"/>
            <a:ext cx="5238750" cy="36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4434449" y="2270848"/>
            <a:ext cx="44229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Are you introducing vulnerabilities in the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code you are writing?</a:t>
            </a:r>
          </a:p>
        </p:txBody>
      </p:sp>
      <p:sp>
        <p:nvSpPr>
          <p:cNvPr id="133" name="Shape 133"/>
          <p:cNvSpPr txBox="1"/>
          <p:nvPr>
            <p:ph type="title"/>
          </p:nvPr>
        </p:nvSpPr>
        <p:spPr>
          <a:xfrm>
            <a:off x="0" y="-4218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rIns="342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b="0" i="0" lang="en" sz="3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Before </a:t>
            </a: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b="0" i="0" lang="en" sz="3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pen-</a:t>
            </a: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b="0" i="0" lang="en" sz="3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ource &amp; DevOps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1700" y="4717613"/>
            <a:ext cx="1757400" cy="42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Shape 135"/>
          <p:cNvGrpSpPr/>
          <p:nvPr/>
        </p:nvGrpSpPr>
        <p:grpSpPr>
          <a:xfrm>
            <a:off x="910826" y="1455916"/>
            <a:ext cx="2925450" cy="2800800"/>
            <a:chOff x="-1" y="-1"/>
            <a:chExt cx="3900600" cy="3734400"/>
          </a:xfrm>
        </p:grpSpPr>
        <p:sp>
          <p:nvSpPr>
            <p:cNvPr id="136" name="Shape 136"/>
            <p:cNvSpPr/>
            <p:nvPr/>
          </p:nvSpPr>
          <p:spPr>
            <a:xfrm>
              <a:off x="0" y="0"/>
              <a:ext cx="3900600" cy="3734400"/>
            </a:xfrm>
            <a:prstGeom prst="rect">
              <a:avLst/>
            </a:prstGeom>
            <a:solidFill>
              <a:srgbClr val="00B050"/>
            </a:solidFill>
            <a:ln cap="flat" cmpd="sng" w="12700">
              <a:solidFill>
                <a:srgbClr val="00B05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34275" lIns="34275" rIns="34275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Shape 137"/>
            <p:cNvSpPr/>
            <p:nvPr/>
          </p:nvSpPr>
          <p:spPr>
            <a:xfrm>
              <a:off x="0" y="1688135"/>
              <a:ext cx="3900600" cy="35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rIns="34275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libri"/>
                <a:buNone/>
              </a:pPr>
              <a:r>
                <a:rPr b="0" i="0" lang="en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Custom Code</a:t>
              </a:r>
            </a:p>
          </p:txBody>
        </p:sp>
      </p:grpSp>
      <p:grpSp>
        <p:nvGrpSpPr>
          <p:cNvPr id="138" name="Shape 138"/>
          <p:cNvGrpSpPr/>
          <p:nvPr/>
        </p:nvGrpSpPr>
        <p:grpSpPr>
          <a:xfrm>
            <a:off x="910827" y="1453379"/>
            <a:ext cx="685800" cy="685800"/>
            <a:chOff x="0" y="0"/>
            <a:chExt cx="914400" cy="914400"/>
          </a:xfrm>
        </p:grpSpPr>
        <p:sp>
          <p:nvSpPr>
            <p:cNvPr id="139" name="Shape 139"/>
            <p:cNvSpPr/>
            <p:nvPr/>
          </p:nvSpPr>
          <p:spPr>
            <a:xfrm>
              <a:off x="0" y="0"/>
              <a:ext cx="914400" cy="914400"/>
            </a:xfrm>
            <a:prstGeom prst="rect">
              <a:avLst/>
            </a:prstGeom>
            <a:solidFill>
              <a:srgbClr val="FF0000"/>
            </a:solidFill>
            <a:ln cap="flat" cmpd="sng" w="12700">
              <a:solidFill>
                <a:srgbClr val="FF000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34275" lIns="34275" rIns="34275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>
              <a:off x="0" y="144779"/>
              <a:ext cx="914400" cy="6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rIns="34275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libri"/>
                <a:buNone/>
              </a:pPr>
              <a:r>
                <a:rPr b="0" i="0" lang="en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Open Source</a:t>
              </a: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Shape 6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Shape 6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Remote code execution through YAML.load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We want all libraries which call YAML.load in an unpatched Rails version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We want libraries: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For which there exists a call graph path from an entry point to </a:t>
            </a:r>
            <a:r>
              <a:rPr lang="en">
                <a:solidFill>
                  <a:schemeClr val="dk1"/>
                </a:solidFill>
              </a:rPr>
              <a:t>to YAML.load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Depending on ActionPack &lt; 2.3.15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19" name="Shape 6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Describing vulnerabilities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 txBox="1"/>
          <p:nvPr>
            <p:ph idx="1" type="body"/>
          </p:nvPr>
        </p:nvSpPr>
        <p:spPr>
          <a:xfrm>
            <a:off x="311700" y="1152475"/>
            <a:ext cx="8520600" cy="53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For which there exists a call graph path from </a:t>
            </a:r>
            <a:r>
              <a:rPr lang="en">
                <a:solidFill>
                  <a:schemeClr val="dk1"/>
                </a:solidFill>
              </a:rPr>
              <a:t>an entry point</a:t>
            </a:r>
            <a:r>
              <a:rPr lang="en">
                <a:solidFill>
                  <a:srgbClr val="FFFFFF"/>
                </a:solidFill>
              </a:rPr>
              <a:t> to YAML.load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25" name="Shape 625"/>
          <p:cNvSpPr txBox="1"/>
          <p:nvPr/>
        </p:nvSpPr>
        <p:spPr>
          <a:xfrm>
            <a:off x="1675525" y="1602050"/>
            <a:ext cx="5272200" cy="17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yamlLoad = g.V()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.has('type', 'library')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.has('identifier', 'ruby:stdlib:2.1')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.out('method')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.has('module', 'YAML')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.has('method_name', 'load')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.next().id()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626" name="Shape 6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Shape 6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Describing vulnerabilities</a:t>
            </a:r>
          </a:p>
        </p:txBody>
      </p:sp>
      <p:pic>
        <p:nvPicPr>
          <p:cNvPr id="628" name="Shape 6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9745" y="2554682"/>
            <a:ext cx="1128075" cy="1196099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Shape 629"/>
          <p:cNvSpPr txBox="1"/>
          <p:nvPr/>
        </p:nvSpPr>
        <p:spPr>
          <a:xfrm>
            <a:off x="1675525" y="3395750"/>
            <a:ext cx="4530900" cy="15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hasPath = g.V(library)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.out('method')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.has('tag', 'entrypoint')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.repeat(out().simplePath())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.until(hasId(yamlLoad))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.path().limit(1).hasNext()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 txBox="1"/>
          <p:nvPr>
            <p:ph idx="1" type="body"/>
          </p:nvPr>
        </p:nvSpPr>
        <p:spPr>
          <a:xfrm>
            <a:off x="311700" y="1152475"/>
            <a:ext cx="8520600" cy="53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chemeClr val="dk1"/>
                </a:solidFill>
              </a:rPr>
              <a:t>Depending on ActionPack &lt; 2.3.15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35" name="Shape 635"/>
          <p:cNvSpPr txBox="1"/>
          <p:nvPr/>
        </p:nvSpPr>
        <p:spPr>
          <a:xfrm>
            <a:off x="1535500" y="1957075"/>
            <a:ext cx="5509800" cy="17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dependsOnActionpack = g.V(library)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.repeat(out('depends_on').simplePath())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.until(hasLabel('coordinates', 'actionpack')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.hasLabel('version', lt('2.3.15')))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.path().limit(1).hasNext()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vulnerable = hasPath &amp;&amp; dependsOnActionpack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636" name="Shape 6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Shape 6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Describing vulnerabilities</a:t>
            </a:r>
          </a:p>
        </p:txBody>
      </p:sp>
      <p:pic>
        <p:nvPicPr>
          <p:cNvPr id="638" name="Shape 6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2745" y="2221520"/>
            <a:ext cx="1128075" cy="1196099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Shape 639"/>
          <p:cNvSpPr txBox="1"/>
          <p:nvPr>
            <p:ph idx="1" type="body"/>
          </p:nvPr>
        </p:nvSpPr>
        <p:spPr>
          <a:xfrm>
            <a:off x="311700" y="4124275"/>
            <a:ext cx="8520600" cy="53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.as(...).select(...)</a:t>
            </a:r>
            <a:r>
              <a:rPr lang="en">
                <a:solidFill>
                  <a:schemeClr val="dk1"/>
                </a:solidFill>
              </a:rPr>
              <a:t> will return fields from the query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Shape 6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Shape 6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YAML.load</a:t>
            </a:r>
          </a:p>
        </p:txBody>
      </p:sp>
      <p:sp>
        <p:nvSpPr>
          <p:cNvPr id="646" name="Shape 646"/>
          <p:cNvSpPr/>
          <p:nvPr/>
        </p:nvSpPr>
        <p:spPr>
          <a:xfrm>
            <a:off x="719900" y="3245700"/>
            <a:ext cx="1229700" cy="659100"/>
          </a:xfrm>
          <a:prstGeom prst="ellipse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MyApp</a:t>
            </a:r>
          </a:p>
        </p:txBody>
      </p:sp>
      <p:sp>
        <p:nvSpPr>
          <p:cNvPr id="647" name="Shape 647"/>
          <p:cNvSpPr/>
          <p:nvPr/>
        </p:nvSpPr>
        <p:spPr>
          <a:xfrm>
            <a:off x="5317325" y="1516000"/>
            <a:ext cx="2874600" cy="428700"/>
          </a:xfrm>
          <a:prstGeom prst="ellipse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YAML</a:t>
            </a:r>
          </a:p>
        </p:txBody>
      </p:sp>
      <p:sp>
        <p:nvSpPr>
          <p:cNvPr id="648" name="Shape 648"/>
          <p:cNvSpPr/>
          <p:nvPr/>
        </p:nvSpPr>
        <p:spPr>
          <a:xfrm>
            <a:off x="2733350" y="4157675"/>
            <a:ext cx="1752600" cy="428700"/>
          </a:xfrm>
          <a:prstGeom prst="ellipse">
            <a:avLst/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my_method</a:t>
            </a:r>
          </a:p>
        </p:txBody>
      </p:sp>
      <p:sp>
        <p:nvSpPr>
          <p:cNvPr id="649" name="Shape 649"/>
          <p:cNvSpPr/>
          <p:nvPr/>
        </p:nvSpPr>
        <p:spPr>
          <a:xfrm>
            <a:off x="5689600" y="2418950"/>
            <a:ext cx="2874600" cy="428700"/>
          </a:xfrm>
          <a:prstGeom prst="ellipse">
            <a:avLst/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load</a:t>
            </a:r>
          </a:p>
        </p:txBody>
      </p:sp>
      <p:sp>
        <p:nvSpPr>
          <p:cNvPr id="650" name="Shape 650"/>
          <p:cNvSpPr/>
          <p:nvPr/>
        </p:nvSpPr>
        <p:spPr>
          <a:xfrm>
            <a:off x="3392650" y="2951137"/>
            <a:ext cx="2420100" cy="428700"/>
          </a:xfrm>
          <a:prstGeom prst="ellipse">
            <a:avLst/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my_safe_method</a:t>
            </a:r>
          </a:p>
        </p:txBody>
      </p:sp>
      <p:cxnSp>
        <p:nvCxnSpPr>
          <p:cNvPr id="651" name="Shape 651"/>
          <p:cNvCxnSpPr>
            <a:stCxn id="646" idx="5"/>
            <a:endCxn id="648" idx="1"/>
          </p:cNvCxnSpPr>
          <p:nvPr/>
        </p:nvCxnSpPr>
        <p:spPr>
          <a:xfrm flipH="1" rot="-5400000">
            <a:off x="2173614" y="3404177"/>
            <a:ext cx="412200" cy="1220400"/>
          </a:xfrm>
          <a:prstGeom prst="curvedConnector3">
            <a:avLst>
              <a:gd fmla="val 54090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652" name="Shape 652"/>
          <p:cNvCxnSpPr>
            <a:stCxn id="646" idx="6"/>
            <a:endCxn id="650" idx="2"/>
          </p:cNvCxnSpPr>
          <p:nvPr/>
        </p:nvCxnSpPr>
        <p:spPr>
          <a:xfrm flipH="1" rot="10800000">
            <a:off x="1949600" y="3165450"/>
            <a:ext cx="1443000" cy="409800"/>
          </a:xfrm>
          <a:prstGeom prst="curvedConnector3">
            <a:avLst>
              <a:gd fmla="val 50002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653" name="Shape 653"/>
          <p:cNvCxnSpPr>
            <a:stCxn id="654" idx="6"/>
            <a:endCxn id="647" idx="2"/>
          </p:cNvCxnSpPr>
          <p:nvPr/>
        </p:nvCxnSpPr>
        <p:spPr>
          <a:xfrm flipH="1" rot="10800000">
            <a:off x="3316825" y="1730300"/>
            <a:ext cx="2000400" cy="34500"/>
          </a:xfrm>
          <a:prstGeom prst="curvedConnector3">
            <a:avLst>
              <a:gd fmla="val 50002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655" name="Shape 655"/>
          <p:cNvCxnSpPr>
            <a:stCxn id="647" idx="4"/>
            <a:endCxn id="649" idx="0"/>
          </p:cNvCxnSpPr>
          <p:nvPr/>
        </p:nvCxnSpPr>
        <p:spPr>
          <a:xfrm flipH="1" rot="-5400000">
            <a:off x="6703625" y="1995700"/>
            <a:ext cx="474300" cy="372300"/>
          </a:xfrm>
          <a:prstGeom prst="curvedConnector3">
            <a:avLst>
              <a:gd fmla="val 49995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656" name="Shape 656"/>
          <p:cNvCxnSpPr>
            <a:stCxn id="649" idx="4"/>
            <a:endCxn id="657" idx="0"/>
          </p:cNvCxnSpPr>
          <p:nvPr/>
        </p:nvCxnSpPr>
        <p:spPr>
          <a:xfrm rot="5400000">
            <a:off x="6326650" y="3233900"/>
            <a:ext cx="1186500" cy="414000"/>
          </a:xfrm>
          <a:prstGeom prst="curvedConnector3">
            <a:avLst>
              <a:gd fmla="val 50002" name="adj1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triangle"/>
            <a:tailEnd len="lg" w="lg" type="none"/>
          </a:ln>
        </p:spPr>
      </p:cxnSp>
      <p:cxnSp>
        <p:nvCxnSpPr>
          <p:cNvPr id="658" name="Shape 658"/>
          <p:cNvCxnSpPr>
            <a:stCxn id="650" idx="4"/>
            <a:endCxn id="648" idx="0"/>
          </p:cNvCxnSpPr>
          <p:nvPr/>
        </p:nvCxnSpPr>
        <p:spPr>
          <a:xfrm rot="5400000">
            <a:off x="3717250" y="3272287"/>
            <a:ext cx="777900" cy="993000"/>
          </a:xfrm>
          <a:prstGeom prst="curvedConnector3">
            <a:avLst>
              <a:gd fmla="val 49996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triangle"/>
            <a:tailEnd len="lg" w="lg" type="none"/>
          </a:ln>
        </p:spPr>
      </p:cxnSp>
      <p:sp>
        <p:nvSpPr>
          <p:cNvPr id="659" name="Shape 659"/>
          <p:cNvSpPr txBox="1"/>
          <p:nvPr/>
        </p:nvSpPr>
        <p:spPr>
          <a:xfrm>
            <a:off x="6843600" y="3422175"/>
            <a:ext cx="8694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D9D9D9"/>
                </a:solidFill>
                <a:latin typeface="Roboto Mono"/>
                <a:ea typeface="Roboto Mono"/>
                <a:cs typeface="Roboto Mono"/>
                <a:sym typeface="Roboto Mono"/>
              </a:rPr>
              <a:t>calls</a:t>
            </a:r>
          </a:p>
        </p:txBody>
      </p:sp>
      <p:sp>
        <p:nvSpPr>
          <p:cNvPr id="660" name="Shape 660"/>
          <p:cNvSpPr txBox="1"/>
          <p:nvPr/>
        </p:nvSpPr>
        <p:spPr>
          <a:xfrm>
            <a:off x="4000000" y="3920725"/>
            <a:ext cx="8694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D9D9D9"/>
                </a:solidFill>
                <a:latin typeface="Roboto Mono"/>
                <a:ea typeface="Roboto Mono"/>
                <a:cs typeface="Roboto Mono"/>
                <a:sym typeface="Roboto Mono"/>
              </a:rPr>
              <a:t>calls</a:t>
            </a:r>
          </a:p>
        </p:txBody>
      </p:sp>
      <p:sp>
        <p:nvSpPr>
          <p:cNvPr id="661" name="Shape 661"/>
          <p:cNvSpPr txBox="1"/>
          <p:nvPr/>
        </p:nvSpPr>
        <p:spPr>
          <a:xfrm>
            <a:off x="7002175" y="1988175"/>
            <a:ext cx="8694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D9D9D9"/>
                </a:solidFill>
                <a:latin typeface="Roboto Mono"/>
                <a:ea typeface="Roboto Mono"/>
                <a:cs typeface="Roboto Mono"/>
                <a:sym typeface="Roboto Mono"/>
              </a:rPr>
              <a:t>method</a:t>
            </a:r>
          </a:p>
        </p:txBody>
      </p:sp>
      <p:sp>
        <p:nvSpPr>
          <p:cNvPr id="662" name="Shape 662"/>
          <p:cNvSpPr txBox="1"/>
          <p:nvPr/>
        </p:nvSpPr>
        <p:spPr>
          <a:xfrm>
            <a:off x="3663775" y="1450600"/>
            <a:ext cx="10581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D9D9D9"/>
                </a:solidFill>
                <a:latin typeface="Roboto Mono"/>
                <a:ea typeface="Roboto Mono"/>
                <a:cs typeface="Roboto Mono"/>
                <a:sym typeface="Roboto Mono"/>
              </a:rPr>
              <a:t>has_module</a:t>
            </a:r>
          </a:p>
        </p:txBody>
      </p:sp>
      <p:sp>
        <p:nvSpPr>
          <p:cNvPr id="663" name="Shape 663"/>
          <p:cNvSpPr txBox="1"/>
          <p:nvPr/>
        </p:nvSpPr>
        <p:spPr>
          <a:xfrm>
            <a:off x="2183775" y="2921775"/>
            <a:ext cx="9747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D9D9D9"/>
                </a:solidFill>
                <a:latin typeface="Roboto Mono"/>
                <a:ea typeface="Roboto Mono"/>
                <a:cs typeface="Roboto Mono"/>
                <a:sym typeface="Roboto Mono"/>
              </a:rPr>
              <a:t>has_method</a:t>
            </a:r>
          </a:p>
        </p:txBody>
      </p:sp>
      <p:sp>
        <p:nvSpPr>
          <p:cNvPr id="664" name="Shape 664"/>
          <p:cNvSpPr txBox="1"/>
          <p:nvPr/>
        </p:nvSpPr>
        <p:spPr>
          <a:xfrm>
            <a:off x="2174150" y="3751950"/>
            <a:ext cx="10053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D9D9D9"/>
                </a:solidFill>
                <a:latin typeface="Roboto Mono"/>
                <a:ea typeface="Roboto Mono"/>
                <a:cs typeface="Roboto Mono"/>
                <a:sym typeface="Roboto Mono"/>
              </a:rPr>
              <a:t>has_method</a:t>
            </a:r>
          </a:p>
        </p:txBody>
      </p:sp>
      <p:cxnSp>
        <p:nvCxnSpPr>
          <p:cNvPr id="665" name="Shape 665"/>
          <p:cNvCxnSpPr>
            <a:stCxn id="646" idx="0"/>
            <a:endCxn id="654" idx="4"/>
          </p:cNvCxnSpPr>
          <p:nvPr/>
        </p:nvCxnSpPr>
        <p:spPr>
          <a:xfrm rot="-5400000">
            <a:off x="1313300" y="2042250"/>
            <a:ext cx="1224900" cy="1182000"/>
          </a:xfrm>
          <a:prstGeom prst="curvedConnector3">
            <a:avLst>
              <a:gd fmla="val 49998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666" name="Shape 666"/>
          <p:cNvSpPr txBox="1"/>
          <p:nvPr/>
        </p:nvSpPr>
        <p:spPr>
          <a:xfrm>
            <a:off x="695125" y="2478750"/>
            <a:ext cx="9747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D9D9D9"/>
                </a:solidFill>
                <a:latin typeface="Roboto Mono"/>
                <a:ea typeface="Roboto Mono"/>
                <a:cs typeface="Roboto Mono"/>
                <a:sym typeface="Roboto Mono"/>
              </a:rPr>
              <a:t>depends_on</a:t>
            </a:r>
          </a:p>
        </p:txBody>
      </p:sp>
      <p:sp>
        <p:nvSpPr>
          <p:cNvPr id="657" name="Shape 657"/>
          <p:cNvSpPr/>
          <p:nvPr/>
        </p:nvSpPr>
        <p:spPr>
          <a:xfrm>
            <a:off x="5502850" y="4034200"/>
            <a:ext cx="2420100" cy="428700"/>
          </a:xfrm>
          <a:prstGeom prst="ellipse">
            <a:avLst/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my_nice_method</a:t>
            </a:r>
          </a:p>
        </p:txBody>
      </p:sp>
      <p:cxnSp>
        <p:nvCxnSpPr>
          <p:cNvPr id="667" name="Shape 667"/>
          <p:cNvCxnSpPr>
            <a:stCxn id="657" idx="2"/>
            <a:endCxn id="648" idx="6"/>
          </p:cNvCxnSpPr>
          <p:nvPr/>
        </p:nvCxnSpPr>
        <p:spPr>
          <a:xfrm flipH="1">
            <a:off x="4485850" y="4248550"/>
            <a:ext cx="1017000" cy="123600"/>
          </a:xfrm>
          <a:prstGeom prst="curvedConnector3">
            <a:avLst>
              <a:gd fmla="val 49995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triangle"/>
            <a:tailEnd len="lg" w="lg" type="none"/>
          </a:ln>
        </p:spPr>
      </p:cxnSp>
      <p:sp>
        <p:nvSpPr>
          <p:cNvPr id="668" name="Shape 668"/>
          <p:cNvSpPr txBox="1"/>
          <p:nvPr/>
        </p:nvSpPr>
        <p:spPr>
          <a:xfrm>
            <a:off x="4877937" y="4248550"/>
            <a:ext cx="8694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D9D9D9"/>
                </a:solidFill>
                <a:latin typeface="Roboto Mono"/>
                <a:ea typeface="Roboto Mono"/>
                <a:cs typeface="Roboto Mono"/>
                <a:sym typeface="Roboto Mono"/>
              </a:rPr>
              <a:t>calls</a:t>
            </a:r>
          </a:p>
        </p:txBody>
      </p:sp>
      <p:cxnSp>
        <p:nvCxnSpPr>
          <p:cNvPr id="669" name="Shape 669"/>
          <p:cNvCxnSpPr>
            <a:stCxn id="646" idx="4"/>
            <a:endCxn id="657" idx="4"/>
          </p:cNvCxnSpPr>
          <p:nvPr/>
        </p:nvCxnSpPr>
        <p:spPr>
          <a:xfrm flipH="1" rot="-5400000">
            <a:off x="3744800" y="1494750"/>
            <a:ext cx="558000" cy="5378100"/>
          </a:xfrm>
          <a:prstGeom prst="curvedConnector3">
            <a:avLst>
              <a:gd fmla="val 166658" name="adj1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670" name="Shape 670"/>
          <p:cNvSpPr txBox="1"/>
          <p:nvPr/>
        </p:nvSpPr>
        <p:spPr>
          <a:xfrm>
            <a:off x="3878800" y="4829300"/>
            <a:ext cx="10581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D9D9D9"/>
                </a:solidFill>
                <a:latin typeface="Roboto Mono"/>
                <a:ea typeface="Roboto Mono"/>
                <a:cs typeface="Roboto Mono"/>
                <a:sym typeface="Roboto Mono"/>
              </a:rPr>
              <a:t>has_method</a:t>
            </a:r>
          </a:p>
        </p:txBody>
      </p:sp>
      <p:sp>
        <p:nvSpPr>
          <p:cNvPr id="654" name="Shape 654"/>
          <p:cNvSpPr/>
          <p:nvPr/>
        </p:nvSpPr>
        <p:spPr>
          <a:xfrm>
            <a:off x="1716925" y="1508750"/>
            <a:ext cx="1599900" cy="512100"/>
          </a:xfrm>
          <a:prstGeom prst="ellipse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ActionPack</a:t>
            </a:r>
          </a:p>
        </p:txBody>
      </p:sp>
      <p:sp>
        <p:nvSpPr>
          <p:cNvPr id="671" name="Shape 671"/>
          <p:cNvSpPr/>
          <p:nvPr/>
        </p:nvSpPr>
        <p:spPr>
          <a:xfrm>
            <a:off x="2687950" y="1904725"/>
            <a:ext cx="933600" cy="5727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/>
              <a:t>language: ruby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/>
              <a:t>version: 2.3.15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Shape 6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Shape 67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Rails CSRF due to forgetting 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protect_from_forgery</a:t>
            </a:r>
            <a:r>
              <a:rPr lang="en">
                <a:solidFill>
                  <a:srgbClr val="FFFFFF"/>
                </a:solidFill>
              </a:rPr>
              <a:t> in subclasses of 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ActionController::Base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We want libraries: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chemeClr val="dk1"/>
                </a:solidFill>
              </a:rPr>
              <a:t>Depending on Rails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For which there does not exist a call graph path from some class </a:t>
            </a:r>
            <a:r>
              <a:rPr i="1" lang="en">
                <a:solidFill>
                  <a:srgbClr val="FFFFFF"/>
                </a:solidFill>
              </a:rPr>
              <a:t>c</a:t>
            </a:r>
            <a:r>
              <a:rPr lang="en">
                <a:solidFill>
                  <a:srgbClr val="FFFFFF"/>
                </a:solidFill>
              </a:rPr>
              <a:t> to 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ActionController::Base#protect_from_forgery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For which </a:t>
            </a:r>
            <a:r>
              <a:rPr i="1" lang="en">
                <a:solidFill>
                  <a:srgbClr val="FFFFFF"/>
                </a:solidFill>
              </a:rPr>
              <a:t>c</a:t>
            </a:r>
            <a:r>
              <a:rPr lang="en">
                <a:solidFill>
                  <a:srgbClr val="FFFFFF"/>
                </a:solidFill>
              </a:rPr>
              <a:t> is a subclass of 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ActionController::Base</a:t>
            </a:r>
          </a:p>
        </p:txBody>
      </p:sp>
      <p:sp>
        <p:nvSpPr>
          <p:cNvPr id="678" name="Shape 6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Describing vulnerabilities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 txBox="1"/>
          <p:nvPr>
            <p:ph idx="1" type="body"/>
          </p:nvPr>
        </p:nvSpPr>
        <p:spPr>
          <a:xfrm>
            <a:off x="311700" y="1152475"/>
            <a:ext cx="8520600" cy="336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chemeClr val="dk1"/>
                </a:solidFill>
              </a:rPr>
              <a:t>For which there does not exist a call graph path from some class </a:t>
            </a:r>
            <a:r>
              <a:rPr i="1" lang="en">
                <a:solidFill>
                  <a:schemeClr val="dk1"/>
                </a:solidFill>
              </a:rPr>
              <a:t>c</a:t>
            </a:r>
            <a:r>
              <a:rPr lang="en">
                <a:solidFill>
                  <a:schemeClr val="dk1"/>
                </a:solidFill>
              </a:rPr>
              <a:t> to 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ActionController::Base#protect_from_forgery</a:t>
            </a:r>
          </a:p>
          <a:p>
            <a:pPr indent="-228600" lvl="1" marL="9144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To express negation, find classes which call 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protect_from_forgery</a:t>
            </a:r>
            <a:r>
              <a:rPr lang="en">
                <a:solidFill>
                  <a:schemeClr val="dk1"/>
                </a:solidFill>
              </a:rPr>
              <a:t> and use set difference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684" name="Shape 6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Shape 6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Describing vulnerabilities</a:t>
            </a:r>
          </a:p>
        </p:txBody>
      </p:sp>
      <p:pic>
        <p:nvPicPr>
          <p:cNvPr id="686" name="Shape 6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9745" y="2554682"/>
            <a:ext cx="1128075" cy="1196099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Shape 687"/>
          <p:cNvSpPr txBox="1"/>
          <p:nvPr/>
        </p:nvSpPr>
        <p:spPr>
          <a:xfrm>
            <a:off x="1675525" y="2786150"/>
            <a:ext cx="4530900" cy="15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hasPath = g.V(library)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.out(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'class'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.repeat(out().simplePath())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.until(hasId(protectFromForgery))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.path().limit(1).hasNext()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" name="Shape 6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Shape 6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protect_from_forgery</a:t>
            </a:r>
          </a:p>
        </p:txBody>
      </p:sp>
      <p:sp>
        <p:nvSpPr>
          <p:cNvPr id="694" name="Shape 694"/>
          <p:cNvSpPr/>
          <p:nvPr/>
        </p:nvSpPr>
        <p:spPr>
          <a:xfrm>
            <a:off x="1412125" y="1508750"/>
            <a:ext cx="933600" cy="659100"/>
          </a:xfrm>
          <a:prstGeom prst="ellipse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Rails</a:t>
            </a:r>
          </a:p>
        </p:txBody>
      </p:sp>
      <p:sp>
        <p:nvSpPr>
          <p:cNvPr id="695" name="Shape 695"/>
          <p:cNvSpPr/>
          <p:nvPr/>
        </p:nvSpPr>
        <p:spPr>
          <a:xfrm>
            <a:off x="719900" y="3245700"/>
            <a:ext cx="1229700" cy="659100"/>
          </a:xfrm>
          <a:prstGeom prst="ellipse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MyApp</a:t>
            </a:r>
          </a:p>
        </p:txBody>
      </p:sp>
      <p:sp>
        <p:nvSpPr>
          <p:cNvPr id="696" name="Shape 696"/>
          <p:cNvSpPr/>
          <p:nvPr/>
        </p:nvSpPr>
        <p:spPr>
          <a:xfrm>
            <a:off x="5088725" y="1592200"/>
            <a:ext cx="2874600" cy="428700"/>
          </a:xfrm>
          <a:prstGeom prst="ellipse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ActionController::Base</a:t>
            </a:r>
          </a:p>
        </p:txBody>
      </p:sp>
      <p:sp>
        <p:nvSpPr>
          <p:cNvPr id="697" name="Shape 697"/>
          <p:cNvSpPr/>
          <p:nvPr/>
        </p:nvSpPr>
        <p:spPr>
          <a:xfrm>
            <a:off x="5369225" y="4121700"/>
            <a:ext cx="2639700" cy="388200"/>
          </a:xfrm>
          <a:prstGeom prst="ellipse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protect_from_forgery</a:t>
            </a:r>
          </a:p>
        </p:txBody>
      </p:sp>
      <p:sp>
        <p:nvSpPr>
          <p:cNvPr id="698" name="Shape 698"/>
          <p:cNvSpPr/>
          <p:nvPr/>
        </p:nvSpPr>
        <p:spPr>
          <a:xfrm>
            <a:off x="2657150" y="4310075"/>
            <a:ext cx="1752600" cy="428700"/>
          </a:xfrm>
          <a:prstGeom prst="ellipse">
            <a:avLst/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my_method</a:t>
            </a:r>
          </a:p>
        </p:txBody>
      </p:sp>
      <p:sp>
        <p:nvSpPr>
          <p:cNvPr id="699" name="Shape 699"/>
          <p:cNvSpPr/>
          <p:nvPr/>
        </p:nvSpPr>
        <p:spPr>
          <a:xfrm>
            <a:off x="5689600" y="2418950"/>
            <a:ext cx="2874600" cy="428700"/>
          </a:xfrm>
          <a:prstGeom prst="ellipse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ApplicationController</a:t>
            </a:r>
          </a:p>
        </p:txBody>
      </p:sp>
      <p:sp>
        <p:nvSpPr>
          <p:cNvPr id="700" name="Shape 700"/>
          <p:cNvSpPr/>
          <p:nvPr/>
        </p:nvSpPr>
        <p:spPr>
          <a:xfrm>
            <a:off x="3404100" y="3226562"/>
            <a:ext cx="1830600" cy="428700"/>
          </a:xfrm>
          <a:prstGeom prst="ellipse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MyController</a:t>
            </a:r>
          </a:p>
        </p:txBody>
      </p:sp>
      <p:cxnSp>
        <p:nvCxnSpPr>
          <p:cNvPr id="701" name="Shape 701"/>
          <p:cNvCxnSpPr>
            <a:stCxn id="695" idx="5"/>
            <a:endCxn id="698" idx="1"/>
          </p:cNvCxnSpPr>
          <p:nvPr/>
        </p:nvCxnSpPr>
        <p:spPr>
          <a:xfrm flipH="1" rot="-5400000">
            <a:off x="2059314" y="3518477"/>
            <a:ext cx="564600" cy="1144200"/>
          </a:xfrm>
          <a:prstGeom prst="curvedConnector3">
            <a:avLst>
              <a:gd fmla="val 52986" name="adj1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702" name="Shape 702"/>
          <p:cNvCxnSpPr>
            <a:stCxn id="695" idx="6"/>
            <a:endCxn id="700" idx="2"/>
          </p:cNvCxnSpPr>
          <p:nvPr/>
        </p:nvCxnSpPr>
        <p:spPr>
          <a:xfrm flipH="1" rot="10800000">
            <a:off x="1949600" y="3440850"/>
            <a:ext cx="1454400" cy="134400"/>
          </a:xfrm>
          <a:prstGeom prst="curvedConnector3">
            <a:avLst>
              <a:gd fmla="val 50003" name="adj1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703" name="Shape 703"/>
          <p:cNvCxnSpPr>
            <a:stCxn id="694" idx="6"/>
            <a:endCxn id="696" idx="2"/>
          </p:cNvCxnSpPr>
          <p:nvPr/>
        </p:nvCxnSpPr>
        <p:spPr>
          <a:xfrm flipH="1" rot="10800000">
            <a:off x="2345725" y="1806500"/>
            <a:ext cx="2742900" cy="31800"/>
          </a:xfrm>
          <a:prstGeom prst="curvedConnector3">
            <a:avLst>
              <a:gd fmla="val 50002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704" name="Shape 704"/>
          <p:cNvCxnSpPr>
            <a:stCxn id="700" idx="0"/>
            <a:endCxn id="696" idx="3"/>
          </p:cNvCxnSpPr>
          <p:nvPr/>
        </p:nvCxnSpPr>
        <p:spPr>
          <a:xfrm rot="-5400000">
            <a:off x="4280400" y="1997162"/>
            <a:ext cx="1268400" cy="1190400"/>
          </a:xfrm>
          <a:prstGeom prst="curvedConnector3">
            <a:avLst>
              <a:gd fmla="val 47527" name="adj1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705" name="Shape 705"/>
          <p:cNvCxnSpPr>
            <a:stCxn id="696" idx="4"/>
            <a:endCxn id="699" idx="0"/>
          </p:cNvCxnSpPr>
          <p:nvPr/>
        </p:nvCxnSpPr>
        <p:spPr>
          <a:xfrm flipH="1" rot="-5400000">
            <a:off x="6627425" y="1919500"/>
            <a:ext cx="398100" cy="600900"/>
          </a:xfrm>
          <a:prstGeom prst="curvedConnector3">
            <a:avLst>
              <a:gd fmla="val 49994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triangle"/>
            <a:tailEnd len="lg" w="lg" type="none"/>
          </a:ln>
        </p:spPr>
      </p:cxnSp>
      <p:cxnSp>
        <p:nvCxnSpPr>
          <p:cNvPr id="706" name="Shape 706"/>
          <p:cNvCxnSpPr>
            <a:stCxn id="699" idx="4"/>
            <a:endCxn id="697" idx="0"/>
          </p:cNvCxnSpPr>
          <p:nvPr/>
        </p:nvCxnSpPr>
        <p:spPr>
          <a:xfrm rot="5400000">
            <a:off x="6271000" y="3265850"/>
            <a:ext cx="1274100" cy="437700"/>
          </a:xfrm>
          <a:prstGeom prst="curvedConnector3">
            <a:avLst>
              <a:gd fmla="val 49998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triangle"/>
            <a:tailEnd len="lg" w="lg" type="none"/>
          </a:ln>
        </p:spPr>
      </p:cxnSp>
      <p:cxnSp>
        <p:nvCxnSpPr>
          <p:cNvPr id="707" name="Shape 707"/>
          <p:cNvCxnSpPr>
            <a:stCxn id="700" idx="4"/>
            <a:endCxn id="698" idx="0"/>
          </p:cNvCxnSpPr>
          <p:nvPr/>
        </p:nvCxnSpPr>
        <p:spPr>
          <a:xfrm rot="5400000">
            <a:off x="3598950" y="3589712"/>
            <a:ext cx="654900" cy="786000"/>
          </a:xfrm>
          <a:prstGeom prst="curvedConnector3">
            <a:avLst>
              <a:gd fmla="val 49993" name="adj1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triangle"/>
            <a:tailEnd len="lg" w="lg" type="none"/>
          </a:ln>
        </p:spPr>
      </p:cxnSp>
      <p:sp>
        <p:nvSpPr>
          <p:cNvPr id="708" name="Shape 708"/>
          <p:cNvSpPr txBox="1"/>
          <p:nvPr/>
        </p:nvSpPr>
        <p:spPr>
          <a:xfrm>
            <a:off x="6843600" y="3422175"/>
            <a:ext cx="8694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D9D9D9"/>
                </a:solidFill>
                <a:latin typeface="Roboto Mono"/>
                <a:ea typeface="Roboto Mono"/>
                <a:cs typeface="Roboto Mono"/>
                <a:sym typeface="Roboto Mono"/>
              </a:rPr>
              <a:t>calls</a:t>
            </a:r>
          </a:p>
        </p:txBody>
      </p:sp>
      <p:sp>
        <p:nvSpPr>
          <p:cNvPr id="709" name="Shape 709"/>
          <p:cNvSpPr txBox="1"/>
          <p:nvPr/>
        </p:nvSpPr>
        <p:spPr>
          <a:xfrm>
            <a:off x="4076200" y="3844525"/>
            <a:ext cx="8694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D9D9D9"/>
                </a:solidFill>
                <a:latin typeface="Roboto Mono"/>
                <a:ea typeface="Roboto Mono"/>
                <a:cs typeface="Roboto Mono"/>
                <a:sym typeface="Roboto Mono"/>
              </a:rPr>
              <a:t>calls</a:t>
            </a:r>
          </a:p>
        </p:txBody>
      </p:sp>
      <p:sp>
        <p:nvSpPr>
          <p:cNvPr id="710" name="Shape 710"/>
          <p:cNvSpPr txBox="1"/>
          <p:nvPr/>
        </p:nvSpPr>
        <p:spPr>
          <a:xfrm>
            <a:off x="4258975" y="2369175"/>
            <a:ext cx="8694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D9D9D9"/>
                </a:solidFill>
                <a:latin typeface="Roboto Mono"/>
                <a:ea typeface="Roboto Mono"/>
                <a:cs typeface="Roboto Mono"/>
                <a:sym typeface="Roboto Mono"/>
              </a:rPr>
              <a:t>extends</a:t>
            </a:r>
          </a:p>
        </p:txBody>
      </p:sp>
      <p:sp>
        <p:nvSpPr>
          <p:cNvPr id="711" name="Shape 711"/>
          <p:cNvSpPr txBox="1"/>
          <p:nvPr/>
        </p:nvSpPr>
        <p:spPr>
          <a:xfrm>
            <a:off x="7002175" y="2064375"/>
            <a:ext cx="8694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D9D9D9"/>
                </a:solidFill>
                <a:latin typeface="Roboto Mono"/>
                <a:ea typeface="Roboto Mono"/>
                <a:cs typeface="Roboto Mono"/>
                <a:sym typeface="Roboto Mono"/>
              </a:rPr>
              <a:t>extends</a:t>
            </a:r>
          </a:p>
        </p:txBody>
      </p:sp>
      <p:sp>
        <p:nvSpPr>
          <p:cNvPr id="712" name="Shape 712"/>
          <p:cNvSpPr txBox="1"/>
          <p:nvPr/>
        </p:nvSpPr>
        <p:spPr>
          <a:xfrm>
            <a:off x="3358975" y="1526800"/>
            <a:ext cx="8694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D9D9D9"/>
                </a:solidFill>
                <a:latin typeface="Roboto Mono"/>
                <a:ea typeface="Roboto Mono"/>
                <a:cs typeface="Roboto Mono"/>
                <a:sym typeface="Roboto Mono"/>
              </a:rPr>
              <a:t>has_class</a:t>
            </a:r>
          </a:p>
        </p:txBody>
      </p:sp>
      <p:sp>
        <p:nvSpPr>
          <p:cNvPr id="713" name="Shape 713"/>
          <p:cNvSpPr txBox="1"/>
          <p:nvPr/>
        </p:nvSpPr>
        <p:spPr>
          <a:xfrm>
            <a:off x="2259975" y="3150362"/>
            <a:ext cx="8694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D9D9D9"/>
                </a:solidFill>
                <a:latin typeface="Roboto Mono"/>
                <a:ea typeface="Roboto Mono"/>
                <a:cs typeface="Roboto Mono"/>
                <a:sym typeface="Roboto Mono"/>
              </a:rPr>
              <a:t>has_class</a:t>
            </a:r>
          </a:p>
        </p:txBody>
      </p:sp>
      <p:sp>
        <p:nvSpPr>
          <p:cNvPr id="714" name="Shape 714"/>
          <p:cNvSpPr txBox="1"/>
          <p:nvPr/>
        </p:nvSpPr>
        <p:spPr>
          <a:xfrm>
            <a:off x="2174150" y="3828150"/>
            <a:ext cx="10053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D9D9D9"/>
                </a:solidFill>
                <a:latin typeface="Roboto Mono"/>
                <a:ea typeface="Roboto Mono"/>
                <a:cs typeface="Roboto Mono"/>
                <a:sym typeface="Roboto Mono"/>
              </a:rPr>
              <a:t>has_method</a:t>
            </a:r>
          </a:p>
        </p:txBody>
      </p:sp>
      <p:cxnSp>
        <p:nvCxnSpPr>
          <p:cNvPr id="715" name="Shape 715"/>
          <p:cNvCxnSpPr>
            <a:stCxn id="695" idx="0"/>
            <a:endCxn id="694" idx="4"/>
          </p:cNvCxnSpPr>
          <p:nvPr/>
        </p:nvCxnSpPr>
        <p:spPr>
          <a:xfrm rot="-5400000">
            <a:off x="1067900" y="2434650"/>
            <a:ext cx="1077900" cy="544200"/>
          </a:xfrm>
          <a:prstGeom prst="curvedConnector3">
            <a:avLst>
              <a:gd fmla="val 49998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716" name="Shape 716"/>
          <p:cNvSpPr/>
          <p:nvPr/>
        </p:nvSpPr>
        <p:spPr>
          <a:xfrm>
            <a:off x="2078350" y="1980925"/>
            <a:ext cx="933600" cy="5727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/>
              <a:t>language: ruby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/>
              <a:t>version: 5.0.1</a:t>
            </a:r>
          </a:p>
        </p:txBody>
      </p:sp>
      <p:sp>
        <p:nvSpPr>
          <p:cNvPr id="717" name="Shape 717"/>
          <p:cNvSpPr txBox="1"/>
          <p:nvPr/>
        </p:nvSpPr>
        <p:spPr>
          <a:xfrm>
            <a:off x="695125" y="2478750"/>
            <a:ext cx="9747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D9D9D9"/>
                </a:solidFill>
                <a:latin typeface="Roboto Mono"/>
                <a:ea typeface="Roboto Mono"/>
                <a:cs typeface="Roboto Mono"/>
                <a:sym typeface="Roboto Mono"/>
              </a:rPr>
              <a:t>depends_on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Shape 7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Shape 7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General graph queries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Similarity to program analysis techniques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Doop, LogicBlox, Soufflé, etc.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Richer domains ⇒ more interesting questions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What </a:t>
            </a:r>
            <a:r>
              <a:rPr lang="en">
                <a:solidFill>
                  <a:srgbClr val="FFFFFF"/>
                </a:solidFill>
              </a:rPr>
              <a:t>are all the</a:t>
            </a:r>
            <a:r>
              <a:rPr lang="en">
                <a:solidFill>
                  <a:srgbClr val="FFFFFF"/>
                </a:solidFill>
              </a:rPr>
              <a:t> libraries affected by this vulnerability?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How far do fixes propagate?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24" name="Shape 7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</a:t>
            </a:r>
            <a:r>
              <a:rPr lang="en"/>
              <a:t>nteresting questions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Shape 7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Shape 7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Good Engineering “creates” Good AI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chemeClr val="dk1"/>
                </a:solidFill>
              </a:rPr>
              <a:t>Good AI  + Good Human “beats” Great AI + No Human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31" name="Shape 7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Perspectives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Shape 7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Shape 7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0" y="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rIns="342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b="0" i="0" lang="en" sz="3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Open-</a:t>
            </a: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b="0" i="0" lang="en" sz="3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ource </a:t>
            </a: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="0" i="0" lang="en" sz="3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ibraries </a:t>
            </a: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</a:t>
            </a:r>
            <a:r>
              <a:rPr b="0" i="0" lang="en" sz="3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ave </a:t>
            </a: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b="0" i="0" lang="en" sz="3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xploded</a:t>
            </a: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1700" y="4717613"/>
            <a:ext cx="1757400" cy="42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7831" y="994171"/>
            <a:ext cx="5425500" cy="352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/>
          <p:nvPr/>
        </p:nvSpPr>
        <p:spPr>
          <a:xfrm>
            <a:off x="1650206" y="4590657"/>
            <a:ext cx="26439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Reference : http://modulecounts.org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Shape 7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Shape 7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Human involvement in AI development</a:t>
            </a:r>
          </a:p>
        </p:txBody>
      </p:sp>
      <p:sp>
        <p:nvSpPr>
          <p:cNvPr id="744" name="Shape 7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Formulating interesting questions that can use AI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Generating the right data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Expert labeling and training</a:t>
            </a:r>
          </a:p>
          <a:p>
            <a:pPr indent="-228600" lvl="0" marL="45720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Evaluating the results and predictions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Shape 7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Shape 7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Thanks!</a:t>
            </a:r>
          </a:p>
        </p:txBody>
      </p:sp>
      <p:sp>
        <p:nvSpPr>
          <p:cNvPr id="751" name="Shape 7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Questions?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Contact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Twitter: @asankhaya</a:t>
            </a:r>
          </a:p>
          <a:p>
            <a:pPr indent="-228600" lvl="1" marL="91440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Email: asankhaya@sourceclear.com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" name="Shape 7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-76200" y="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rIns="342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b="0" i="0" lang="en" sz="3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Complexity of </a:t>
            </a: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b="0" i="0" lang="en" sz="3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ibraries </a:t>
            </a: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Has</a:t>
            </a:r>
            <a:r>
              <a:rPr b="0" i="0" lang="en" sz="3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b="0" i="0" lang="en" sz="3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xploded</a:t>
            </a: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1700" y="4717613"/>
            <a:ext cx="1757400" cy="42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13605" y="994171"/>
            <a:ext cx="5359200" cy="35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/>
          <p:nvPr/>
        </p:nvSpPr>
        <p:spPr>
          <a:xfrm>
            <a:off x="1813605" y="4590657"/>
            <a:ext cx="28155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Reference : SourceClear customer scans</a:t>
            </a:r>
          </a:p>
        </p:txBody>
      </p:sp>
      <p:cxnSp>
        <p:nvCxnSpPr>
          <p:cNvPr id="157" name="Shape 157"/>
          <p:cNvCxnSpPr/>
          <p:nvPr/>
        </p:nvCxnSpPr>
        <p:spPr>
          <a:xfrm>
            <a:off x="892261" y="3327384"/>
            <a:ext cx="1926000" cy="776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158" name="Shape 158"/>
          <p:cNvSpPr/>
          <p:nvPr/>
        </p:nvSpPr>
        <p:spPr>
          <a:xfrm>
            <a:off x="75033" y="2099308"/>
            <a:ext cx="16851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 every 1 Java library you add to your projects, 4 others are added</a:t>
            </a:r>
          </a:p>
        </p:txBody>
      </p:sp>
      <p:cxnSp>
        <p:nvCxnSpPr>
          <p:cNvPr id="159" name="Shape 159"/>
          <p:cNvCxnSpPr/>
          <p:nvPr/>
        </p:nvCxnSpPr>
        <p:spPr>
          <a:xfrm flipH="1">
            <a:off x="4511383" y="2634886"/>
            <a:ext cx="3729000" cy="1158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160" name="Shape 160"/>
          <p:cNvSpPr/>
          <p:nvPr/>
        </p:nvSpPr>
        <p:spPr>
          <a:xfrm>
            <a:off x="7361700" y="1517538"/>
            <a:ext cx="1757400" cy="9446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 every one library you add to a Node.js project, 9 others are added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4535156" y="1619343"/>
            <a:ext cx="41442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libraries are you using?</a:t>
            </a:r>
          </a:p>
        </p:txBody>
      </p:sp>
      <p:sp>
        <p:nvSpPr>
          <p:cNvPr id="166" name="Shape 166"/>
          <p:cNvSpPr/>
          <p:nvPr/>
        </p:nvSpPr>
        <p:spPr>
          <a:xfrm>
            <a:off x="4535156" y="2091553"/>
            <a:ext cx="41442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Where did </a:t>
            </a:r>
            <a:r>
              <a:rPr b="1"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they</a:t>
            </a:r>
            <a:r>
              <a:rPr b="1" i="0" lang="en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come from?</a:t>
            </a:r>
          </a:p>
        </p:txBody>
      </p:sp>
      <p:sp>
        <p:nvSpPr>
          <p:cNvPr id="167" name="Shape 167"/>
          <p:cNvSpPr/>
          <p:nvPr/>
        </p:nvSpPr>
        <p:spPr>
          <a:xfrm>
            <a:off x="4535156" y="3067657"/>
            <a:ext cx="41442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does </a:t>
            </a:r>
            <a:r>
              <a:rPr b="1"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each library</a:t>
            </a:r>
            <a:r>
              <a:rPr b="1" i="0" lang="en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do?</a:t>
            </a:r>
          </a:p>
        </p:txBody>
      </p:sp>
      <p:sp>
        <p:nvSpPr>
          <p:cNvPr id="168" name="Shape 168"/>
          <p:cNvSpPr/>
          <p:nvPr/>
        </p:nvSpPr>
        <p:spPr>
          <a:xfrm>
            <a:off x="4535156" y="2579590"/>
            <a:ext cx="41442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n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vulnerabilities are present?</a:t>
            </a:r>
          </a:p>
        </p:txBody>
      </p:sp>
      <p:sp>
        <p:nvSpPr>
          <p:cNvPr id="169" name="Shape 169"/>
          <p:cNvSpPr txBox="1"/>
          <p:nvPr>
            <p:ph type="title"/>
          </p:nvPr>
        </p:nvSpPr>
        <p:spPr>
          <a:xfrm>
            <a:off x="381825" y="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rIns="342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After</a:t>
            </a:r>
            <a:r>
              <a:rPr b="0" i="0" lang="en" sz="3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b="0" i="0" lang="en" sz="3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pen-</a:t>
            </a: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b="0" i="0" lang="en" sz="3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ource /</a:t>
            </a: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&amp; </a:t>
            </a:r>
            <a:r>
              <a:rPr b="0" i="0" lang="en" sz="3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DevOps</a:t>
            </a:r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1700" y="4717613"/>
            <a:ext cx="1757400" cy="42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Shape 171"/>
          <p:cNvGrpSpPr/>
          <p:nvPr/>
        </p:nvGrpSpPr>
        <p:grpSpPr>
          <a:xfrm>
            <a:off x="910827" y="1453377"/>
            <a:ext cx="2925450" cy="2800800"/>
            <a:chOff x="0" y="-2"/>
            <a:chExt cx="3900600" cy="3734400"/>
          </a:xfrm>
        </p:grpSpPr>
        <p:sp>
          <p:nvSpPr>
            <p:cNvPr id="172" name="Shape 172"/>
            <p:cNvSpPr/>
            <p:nvPr/>
          </p:nvSpPr>
          <p:spPr>
            <a:xfrm>
              <a:off x="0" y="-2"/>
              <a:ext cx="3900600" cy="3734400"/>
            </a:xfrm>
            <a:prstGeom prst="rect">
              <a:avLst/>
            </a:prstGeom>
            <a:solidFill>
              <a:srgbClr val="FF0000"/>
            </a:solidFill>
            <a:ln cap="flat" cmpd="sng" w="12700">
              <a:solidFill>
                <a:srgbClr val="FF000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34275" lIns="34275" rIns="34275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0" y="1688135"/>
              <a:ext cx="3900600" cy="35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rIns="34275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libri"/>
                <a:buNone/>
              </a:pPr>
              <a:r>
                <a:rPr b="0" i="0" lang="en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Open Source</a:t>
              </a:r>
            </a:p>
          </p:txBody>
        </p:sp>
      </p:grpSp>
      <p:grpSp>
        <p:nvGrpSpPr>
          <p:cNvPr id="174" name="Shape 174"/>
          <p:cNvGrpSpPr/>
          <p:nvPr/>
        </p:nvGrpSpPr>
        <p:grpSpPr>
          <a:xfrm>
            <a:off x="910827" y="1453379"/>
            <a:ext cx="685800" cy="685800"/>
            <a:chOff x="0" y="0"/>
            <a:chExt cx="914400" cy="914400"/>
          </a:xfrm>
        </p:grpSpPr>
        <p:sp>
          <p:nvSpPr>
            <p:cNvPr id="175" name="Shape 175"/>
            <p:cNvSpPr/>
            <p:nvPr/>
          </p:nvSpPr>
          <p:spPr>
            <a:xfrm>
              <a:off x="0" y="0"/>
              <a:ext cx="914400" cy="914400"/>
            </a:xfrm>
            <a:prstGeom prst="rect">
              <a:avLst/>
            </a:prstGeom>
            <a:solidFill>
              <a:srgbClr val="00B050"/>
            </a:solidFill>
            <a:ln cap="flat" cmpd="sng" w="12700">
              <a:solidFill>
                <a:srgbClr val="00B05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34275" lIns="34275" rIns="34275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0" y="144779"/>
              <a:ext cx="914400" cy="6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rIns="34275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libri"/>
                <a:buNone/>
              </a:pPr>
              <a:r>
                <a:rPr b="0" i="0" lang="en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Custom Code</a:t>
              </a:r>
            </a:p>
          </p:txBody>
        </p:sp>
      </p:grpSp>
      <p:cxnSp>
        <p:nvCxnSpPr>
          <p:cNvPr id="177" name="Shape 177"/>
          <p:cNvCxnSpPr/>
          <p:nvPr/>
        </p:nvCxnSpPr>
        <p:spPr>
          <a:xfrm flipH="1" rot="10800000">
            <a:off x="1463819" y="3702684"/>
            <a:ext cx="272999" cy="6825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178" name="Shape 178"/>
          <p:cNvSpPr/>
          <p:nvPr/>
        </p:nvSpPr>
        <p:spPr>
          <a:xfrm>
            <a:off x="795734" y="4468466"/>
            <a:ext cx="12930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Attack surface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has changed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Vulnerabilities in Open-Source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Known</a:t>
            </a:r>
          </a:p>
          <a:p>
            <a:pPr indent="-342900" lvl="1" marL="9144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CVEs / NVD</a:t>
            </a:r>
          </a:p>
          <a:p>
            <a:pPr indent="-342900" lvl="1" marL="9144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Advisories</a:t>
            </a:r>
          </a:p>
          <a:p>
            <a:pPr indent="-342900" lvl="1" marL="9144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Mailing list disclosures</a:t>
            </a:r>
          </a:p>
          <a:p>
            <a:pPr indent="-342900" lvl="1" marL="91440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Unidentified issues</a:t>
            </a:r>
          </a:p>
        </p:txBody>
      </p:sp>
      <p:sp>
        <p:nvSpPr>
          <p:cNvPr id="186" name="Shape 18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New</a:t>
            </a:r>
          </a:p>
          <a:p>
            <a:pPr indent="-342900" lvl="1" marL="9144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Copy-paste </a:t>
            </a:r>
          </a:p>
          <a:p>
            <a:pPr indent="-342900" lvl="1" marL="9144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Inherited </a:t>
            </a:r>
          </a:p>
          <a:p>
            <a:pPr indent="-342900" lvl="1" marL="9144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Similar</a:t>
            </a:r>
          </a:p>
          <a:p>
            <a:pPr indent="-342900" lvl="1" marL="9144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Zero days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900" y="4621400"/>
            <a:ext cx="17526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Mining for Unidentified Vulnerabilities</a:t>
            </a:r>
          </a:p>
        </p:txBody>
      </p:sp>
      <p:pic>
        <p:nvPicPr>
          <p:cNvPr id="193" name="Shape 193" title="Points scored"/>
          <p:cNvPicPr preferRelativeResize="0"/>
          <p:nvPr/>
        </p:nvPicPr>
        <p:blipFill rotWithShape="1">
          <a:blip r:embed="rId4">
            <a:alphaModFix/>
          </a:blip>
          <a:srcRect b="6116" l="7252" r="0" t="3532"/>
          <a:stretch/>
        </p:blipFill>
        <p:spPr>
          <a:xfrm>
            <a:off x="1188862" y="1142262"/>
            <a:ext cx="6766274" cy="335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